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0" r:id="rId2"/>
  </p:sldMasterIdLst>
  <p:notesMasterIdLst>
    <p:notesMasterId r:id="rId27"/>
  </p:notesMasterIdLst>
  <p:sldIdLst>
    <p:sldId id="415" r:id="rId3"/>
    <p:sldId id="762" r:id="rId4"/>
    <p:sldId id="800" r:id="rId5"/>
    <p:sldId id="767" r:id="rId6"/>
    <p:sldId id="735" r:id="rId7"/>
    <p:sldId id="812" r:id="rId8"/>
    <p:sldId id="773" r:id="rId9"/>
    <p:sldId id="779" r:id="rId10"/>
    <p:sldId id="366" r:id="rId11"/>
    <p:sldId id="810" r:id="rId12"/>
    <p:sldId id="802" r:id="rId13"/>
    <p:sldId id="799" r:id="rId14"/>
    <p:sldId id="683" r:id="rId15"/>
    <p:sldId id="805" r:id="rId16"/>
    <p:sldId id="813" r:id="rId17"/>
    <p:sldId id="811" r:id="rId18"/>
    <p:sldId id="728" r:id="rId19"/>
    <p:sldId id="809" r:id="rId20"/>
    <p:sldId id="757" r:id="rId21"/>
    <p:sldId id="814" r:id="rId22"/>
    <p:sldId id="759" r:id="rId23"/>
    <p:sldId id="760" r:id="rId24"/>
    <p:sldId id="620" r:id="rId25"/>
    <p:sldId id="510" r:id="rId26"/>
  </p:sldIdLst>
  <p:sldSz cx="12192000" cy="6858000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00F"/>
    <a:srgbClr val="C00000"/>
    <a:srgbClr val="0099FF"/>
    <a:srgbClr val="4A7EBB"/>
    <a:srgbClr val="3B5997"/>
    <a:srgbClr val="D5A748"/>
    <a:srgbClr val="4F81BD"/>
    <a:srgbClr val="E46C0A"/>
    <a:srgbClr val="FEFEFE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6084" autoAdjust="0"/>
  </p:normalViewPr>
  <p:slideViewPr>
    <p:cSldViewPr>
      <p:cViewPr varScale="1">
        <p:scale>
          <a:sx n="62" d="100"/>
          <a:sy n="62" d="100"/>
        </p:scale>
        <p:origin x="127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en-US" sz="2000" b="1" dirty="0"/>
              <a:t>SW/SIM/PDM </a:t>
            </a:r>
            <a:r>
              <a:rPr lang="en-US" altLang="zh-TW" sz="2000" b="1" dirty="0"/>
              <a:t>Maintenance</a:t>
            </a:r>
            <a:r>
              <a:rPr lang="en-US" altLang="zh-TW" sz="2000" b="1" baseline="0" dirty="0"/>
              <a:t> on-time renew rate</a:t>
            </a:r>
            <a:endParaRPr lang="zh-TW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6.4562368657003696E-2"/>
          <c:y val="0.15864296328185756"/>
          <c:w val="0.92053318410630436"/>
          <c:h val="0.68186130360515496"/>
        </c:manualLayout>
      </c:layout>
      <c:lineChart>
        <c:grouping val="standard"/>
        <c:varyColors val="0"/>
        <c:ser>
          <c:idx val="0"/>
          <c:order val="0"/>
          <c:tx>
            <c:strRef>
              <c:f>工作表2!$A$61</c:f>
              <c:strCache>
                <c:ptCount val="1"/>
                <c:pt idx="0">
                  <c:v>SW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工作表2!$B$60:$K$60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工作表2!$B$61:$K$61</c:f>
              <c:numCache>
                <c:formatCode>0.0%</c:formatCode>
                <c:ptCount val="10"/>
                <c:pt idx="0">
                  <c:v>0.31064503363672302</c:v>
                </c:pt>
                <c:pt idx="1">
                  <c:v>0.34438305709023898</c:v>
                </c:pt>
                <c:pt idx="2">
                  <c:v>0.30672368733666</c:v>
                </c:pt>
                <c:pt idx="3">
                  <c:v>0.35206700891650899</c:v>
                </c:pt>
                <c:pt idx="4">
                  <c:v>0.57782705099778298</c:v>
                </c:pt>
                <c:pt idx="5">
                  <c:v>0.59209816612729205</c:v>
                </c:pt>
                <c:pt idx="6">
                  <c:v>0.69582008178100896</c:v>
                </c:pt>
                <c:pt idx="7">
                  <c:v>0.73248059473051297</c:v>
                </c:pt>
                <c:pt idx="8">
                  <c:v>0.80400000000000005</c:v>
                </c:pt>
                <c:pt idx="9">
                  <c:v>0.80200000000000005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33-4FD1-8A3C-85F36935FEC4}"/>
            </c:ext>
          </c:extLst>
        </c:ser>
        <c:ser>
          <c:idx val="1"/>
          <c:order val="1"/>
          <c:tx>
            <c:strRef>
              <c:f>工作表2!$A$62</c:f>
              <c:strCache>
                <c:ptCount val="1"/>
                <c:pt idx="0">
                  <c:v>SIM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工作表2!$B$60:$K$60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工作表2!$B$62:$K$62</c:f>
              <c:numCache>
                <c:formatCode>0.0%</c:formatCode>
                <c:ptCount val="10"/>
                <c:pt idx="0">
                  <c:v>0.30769999999999997</c:v>
                </c:pt>
                <c:pt idx="1">
                  <c:v>0.29909999999999998</c:v>
                </c:pt>
                <c:pt idx="2">
                  <c:v>0.37580000000000002</c:v>
                </c:pt>
                <c:pt idx="3">
                  <c:v>0.43859999999999999</c:v>
                </c:pt>
                <c:pt idx="4">
                  <c:v>0.65400000000000003</c:v>
                </c:pt>
                <c:pt idx="5">
                  <c:v>0.61660000000000004</c:v>
                </c:pt>
                <c:pt idx="6">
                  <c:v>0.63570000000000004</c:v>
                </c:pt>
                <c:pt idx="7">
                  <c:v>0.70609999999999995</c:v>
                </c:pt>
                <c:pt idx="8">
                  <c:v>0.75600000000000001</c:v>
                </c:pt>
                <c:pt idx="9">
                  <c:v>0.73299999999999998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33-4FD1-8A3C-85F36935FEC4}"/>
            </c:ext>
          </c:extLst>
        </c:ser>
        <c:ser>
          <c:idx val="2"/>
          <c:order val="2"/>
          <c:tx>
            <c:strRef>
              <c:f>工作表2!$A$63</c:f>
              <c:strCache>
                <c:ptCount val="1"/>
                <c:pt idx="0">
                  <c:v>PDM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工作表2!$B$60:$K$60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工作表2!$B$63:$K$63</c:f>
              <c:numCache>
                <c:formatCode>0.0%</c:formatCode>
                <c:ptCount val="10"/>
                <c:pt idx="0">
                  <c:v>0.3306</c:v>
                </c:pt>
                <c:pt idx="1">
                  <c:v>0.77510000000000001</c:v>
                </c:pt>
                <c:pt idx="2">
                  <c:v>0.69499999999999995</c:v>
                </c:pt>
                <c:pt idx="3">
                  <c:v>0.68679999999999997</c:v>
                </c:pt>
                <c:pt idx="4">
                  <c:v>0.68889999999999996</c:v>
                </c:pt>
                <c:pt idx="5">
                  <c:v>0.70589999999999997</c:v>
                </c:pt>
                <c:pt idx="6">
                  <c:v>0.63029999999999997</c:v>
                </c:pt>
                <c:pt idx="7">
                  <c:v>0.75229999999999997</c:v>
                </c:pt>
                <c:pt idx="8">
                  <c:v>0.81399999999999995</c:v>
                </c:pt>
                <c:pt idx="9">
                  <c:v>0.82399999999999995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33-4FD1-8A3C-85F36935F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1322671"/>
        <c:axId val="741316015"/>
      </c:lineChart>
      <c:catAx>
        <c:axId val="741322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741316015"/>
        <c:crosses val="autoZero"/>
        <c:auto val="1"/>
        <c:lblAlgn val="ctr"/>
        <c:lblOffset val="100"/>
        <c:noMultiLvlLbl val="0"/>
      </c:catAx>
      <c:valAx>
        <c:axId val="741316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741322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298D7-8079-482B-BF08-FD7574B606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6ADFD9A-76FF-4BF4-9710-5226022B434B}">
      <dgm:prSet phldrT="[文字]"/>
      <dgm:spPr/>
      <dgm:t>
        <a:bodyPr/>
        <a:lstStyle/>
        <a:p>
          <a:r>
            <a:rPr lang="en-US" altLang="en-US" dirty="0"/>
            <a:t>Asia Pacific Commercial Deployment</a:t>
          </a:r>
          <a:r>
            <a:rPr lang="zh-TW" altLang="en-US" dirty="0"/>
            <a:t> </a:t>
          </a:r>
          <a:r>
            <a:rPr lang="en-US" altLang="zh-TW" dirty="0"/>
            <a:t>: </a:t>
          </a:r>
          <a:r>
            <a:rPr lang="en-US" altLang="en-US" dirty="0"/>
            <a:t>One place to buy, two place to serve</a:t>
          </a:r>
          <a:endParaRPr lang="zh-TW" altLang="en-US" dirty="0"/>
        </a:p>
      </dgm:t>
    </dgm:pt>
    <dgm:pt modelId="{CDAF528D-30D5-46A2-BB65-E89EF7676FA7}" type="parTrans" cxnId="{06091CB6-6503-4B76-AD93-29836C47EE57}">
      <dgm:prSet/>
      <dgm:spPr/>
      <dgm:t>
        <a:bodyPr/>
        <a:lstStyle/>
        <a:p>
          <a:endParaRPr lang="zh-TW" altLang="en-US"/>
        </a:p>
      </dgm:t>
    </dgm:pt>
    <dgm:pt modelId="{9AAA1721-277D-44CA-90DA-ECE0D5DE71FF}" type="sibTrans" cxnId="{06091CB6-6503-4B76-AD93-29836C47EE57}">
      <dgm:prSet/>
      <dgm:spPr/>
      <dgm:t>
        <a:bodyPr/>
        <a:lstStyle/>
        <a:p>
          <a:endParaRPr lang="zh-TW" altLang="en-US"/>
        </a:p>
      </dgm:t>
    </dgm:pt>
    <dgm:pt modelId="{56AF2908-2962-4CB6-8CB4-BE8082AEF53F}">
      <dgm:prSet phldrT="[文字]"/>
      <dgm:spPr/>
      <dgm:t>
        <a:bodyPr/>
        <a:lstStyle/>
        <a:p>
          <a:r>
            <a:rPr lang="en-US" altLang="en-US" dirty="0"/>
            <a:t>5 offices in Taiwan including Taipei, Hsinchu, Taichung, Tainan, Kaohsiung, 6 bases in mainland China including Shanghai, Suzhou, Dongguan, Ningbo, Tianjin, Xiamen, etc. A total of 11 offices</a:t>
          </a:r>
          <a:endParaRPr lang="zh-TW" altLang="en-US" dirty="0"/>
        </a:p>
      </dgm:t>
    </dgm:pt>
    <dgm:pt modelId="{71BB99EC-4058-4B11-821A-ACB88183CC9E}" type="parTrans" cxnId="{38A9C3A6-E44D-44CE-90BE-CD666F85B4C2}">
      <dgm:prSet/>
      <dgm:spPr/>
      <dgm:t>
        <a:bodyPr/>
        <a:lstStyle/>
        <a:p>
          <a:endParaRPr lang="zh-TW" altLang="en-US"/>
        </a:p>
      </dgm:t>
    </dgm:pt>
    <dgm:pt modelId="{8AE63F1E-8834-4B1D-A282-45DDA8FE2113}" type="sibTrans" cxnId="{38A9C3A6-E44D-44CE-90BE-CD666F85B4C2}">
      <dgm:prSet/>
      <dgm:spPr/>
      <dgm:t>
        <a:bodyPr/>
        <a:lstStyle/>
        <a:p>
          <a:endParaRPr lang="zh-TW" altLang="en-US"/>
        </a:p>
      </dgm:t>
    </dgm:pt>
    <dgm:pt modelId="{2655A8E6-BC0F-4DEE-8110-56BE04377799}">
      <dgm:prSet phldrT="[文字]"/>
      <dgm:spPr/>
      <dgm:t>
        <a:bodyPr/>
        <a:lstStyle/>
        <a:p>
          <a:r>
            <a:rPr lang="en-US" altLang="zh-TW"/>
            <a:t>3D digital transformation expert: The only 3D software and hardware integration capability in Greater China</a:t>
          </a:r>
          <a:endParaRPr lang="zh-TW" altLang="en-US" dirty="0"/>
        </a:p>
      </dgm:t>
    </dgm:pt>
    <dgm:pt modelId="{2B2C374B-C0CB-4947-A9D9-B07E0CB5A3AD}" type="parTrans" cxnId="{1C071105-371E-445A-A8FC-E9428E4D1DCB}">
      <dgm:prSet/>
      <dgm:spPr/>
      <dgm:t>
        <a:bodyPr/>
        <a:lstStyle/>
        <a:p>
          <a:endParaRPr lang="zh-TW" altLang="en-US"/>
        </a:p>
      </dgm:t>
    </dgm:pt>
    <dgm:pt modelId="{4349F06D-C882-4842-98B4-38866CBB31C6}" type="sibTrans" cxnId="{1C071105-371E-445A-A8FC-E9428E4D1DCB}">
      <dgm:prSet/>
      <dgm:spPr/>
      <dgm:t>
        <a:bodyPr/>
        <a:lstStyle/>
        <a:p>
          <a:endParaRPr lang="zh-TW" altLang="en-US"/>
        </a:p>
      </dgm:t>
    </dgm:pt>
    <dgm:pt modelId="{42D22496-CF36-4F7C-9960-94BEE76BCE39}">
      <dgm:prSet phldrT="[文字]"/>
      <dgm:spPr/>
      <dgm:t>
        <a:bodyPr/>
        <a:lstStyle/>
        <a:p>
          <a:r>
            <a:rPr lang="en-US" altLang="zh-TW"/>
            <a:t>3D Mechanism Design, Electrical Design, Structural/Fluid/Electromagnetic Analysis and Simulation, Product Information/Project/Life Cycle Management, Smart Manufacturing, 3D Printing, Scanning, Robot Arm</a:t>
          </a:r>
          <a:endParaRPr lang="zh-TW" altLang="en-US" dirty="0"/>
        </a:p>
      </dgm:t>
    </dgm:pt>
    <dgm:pt modelId="{AFAEC19D-FEBD-47A8-905A-446AB94DBF6C}" type="parTrans" cxnId="{E9B4D37B-564D-4893-98DF-BF4920BCF74C}">
      <dgm:prSet/>
      <dgm:spPr/>
      <dgm:t>
        <a:bodyPr/>
        <a:lstStyle/>
        <a:p>
          <a:endParaRPr lang="zh-TW" altLang="en-US"/>
        </a:p>
      </dgm:t>
    </dgm:pt>
    <dgm:pt modelId="{A8796A6F-7925-439B-9B2E-797CB31E8840}" type="sibTrans" cxnId="{E9B4D37B-564D-4893-98DF-BF4920BCF74C}">
      <dgm:prSet/>
      <dgm:spPr/>
      <dgm:t>
        <a:bodyPr/>
        <a:lstStyle/>
        <a:p>
          <a:endParaRPr lang="zh-TW" altLang="en-US"/>
        </a:p>
      </dgm:t>
    </dgm:pt>
    <dgm:pt modelId="{DFFDF12D-0953-4B17-A708-609EB6F7CF40}">
      <dgm:prSet phldrT="[文字]"/>
      <dgm:spPr/>
      <dgm:t>
        <a:bodyPr/>
        <a:lstStyle/>
        <a:p>
          <a:r>
            <a:rPr lang="en-US" altLang="en-US" dirty="0"/>
            <a:t>More than 100 senior engineers and consultants, providing customer advisory </a:t>
          </a:r>
          <a:r>
            <a:rPr lang="en-US" altLang="en-US" dirty="0" err="1"/>
            <a:t>traning</a:t>
          </a:r>
          <a:r>
            <a:rPr lang="en-US" altLang="en-US" dirty="0"/>
            <a:t> and technical support.</a:t>
          </a:r>
          <a:endParaRPr lang="zh-TW" altLang="en-US" dirty="0"/>
        </a:p>
      </dgm:t>
    </dgm:pt>
    <dgm:pt modelId="{CC0B8C05-7105-4DED-8E26-0CE934317520}" type="parTrans" cxnId="{050AB6E6-04F7-4055-A530-02EC9C237579}">
      <dgm:prSet/>
      <dgm:spPr/>
      <dgm:t>
        <a:bodyPr/>
        <a:lstStyle/>
        <a:p>
          <a:endParaRPr lang="zh-TW" altLang="en-US"/>
        </a:p>
      </dgm:t>
    </dgm:pt>
    <dgm:pt modelId="{2F23BAAC-F9F7-4A58-8FE3-27538FB91C2A}" type="sibTrans" cxnId="{050AB6E6-04F7-4055-A530-02EC9C237579}">
      <dgm:prSet/>
      <dgm:spPr/>
      <dgm:t>
        <a:bodyPr/>
        <a:lstStyle/>
        <a:p>
          <a:endParaRPr lang="zh-TW" altLang="en-US"/>
        </a:p>
      </dgm:t>
    </dgm:pt>
    <dgm:pt modelId="{B3FF9968-75D1-4DA1-AFB2-04DA647BC711}">
      <dgm:prSet phldrT="[文字]"/>
      <dgm:spPr/>
      <dgm:t>
        <a:bodyPr/>
        <a:lstStyle/>
        <a:p>
          <a:r>
            <a:rPr lang="en-US" altLang="en-US"/>
            <a:t>No. 1 in SWOLIDWORKS on-time renewal rate and No. 1 in customer satisfaction in Greater China</a:t>
          </a:r>
          <a:endParaRPr lang="zh-TW" altLang="en-US" dirty="0"/>
        </a:p>
      </dgm:t>
    </dgm:pt>
    <dgm:pt modelId="{36655D93-B4EB-482A-8EAC-8A8379BAE1D6}" type="parTrans" cxnId="{375CE54A-20B6-4D7E-9069-50CE78489C4E}">
      <dgm:prSet/>
      <dgm:spPr/>
      <dgm:t>
        <a:bodyPr/>
        <a:lstStyle/>
        <a:p>
          <a:endParaRPr lang="zh-TW" altLang="en-US"/>
        </a:p>
      </dgm:t>
    </dgm:pt>
    <dgm:pt modelId="{40D2C57B-A941-40D1-B387-0CF04D91C88F}" type="sibTrans" cxnId="{375CE54A-20B6-4D7E-9069-50CE78489C4E}">
      <dgm:prSet/>
      <dgm:spPr/>
      <dgm:t>
        <a:bodyPr/>
        <a:lstStyle/>
        <a:p>
          <a:endParaRPr lang="zh-TW" altLang="en-US"/>
        </a:p>
      </dgm:t>
    </dgm:pt>
    <dgm:pt modelId="{01AEFB13-B8CB-4B27-AE63-3341BB8075DD}">
      <dgm:prSet phldrT="[文字]"/>
      <dgm:spPr/>
      <dgm:t>
        <a:bodyPr/>
        <a:lstStyle/>
        <a:p>
          <a:r>
            <a:rPr lang="en-US" altLang="en-US"/>
            <a:t>Customer affirmation: more than 10,000 customer coaching experience</a:t>
          </a:r>
          <a:endParaRPr lang="zh-TW" altLang="en-US" dirty="0"/>
        </a:p>
      </dgm:t>
    </dgm:pt>
    <dgm:pt modelId="{03AFB8EB-9D8C-4B69-B436-DF18EFD8DD2A}" type="parTrans" cxnId="{6EE070D4-5708-43C0-B925-A8A449967D0A}">
      <dgm:prSet/>
      <dgm:spPr/>
      <dgm:t>
        <a:bodyPr/>
        <a:lstStyle/>
        <a:p>
          <a:endParaRPr lang="zh-TW" altLang="en-US"/>
        </a:p>
      </dgm:t>
    </dgm:pt>
    <dgm:pt modelId="{973616B3-9A23-4031-A25C-BE3D1273F39A}" type="sibTrans" cxnId="{6EE070D4-5708-43C0-B925-A8A449967D0A}">
      <dgm:prSet/>
      <dgm:spPr/>
      <dgm:t>
        <a:bodyPr/>
        <a:lstStyle/>
        <a:p>
          <a:endParaRPr lang="zh-TW" altLang="en-US"/>
        </a:p>
      </dgm:t>
    </dgm:pt>
    <dgm:pt modelId="{FFD4721A-5D13-494E-AB77-1BB3446DC86B}">
      <dgm:prSet phldrT="[文字]"/>
      <dgm:spPr/>
      <dgm:t>
        <a:bodyPr/>
        <a:lstStyle/>
        <a:p>
          <a:r>
            <a:rPr lang="en-US" altLang="en-US" dirty="0"/>
            <a:t>Brand image: SWTC and agency brand with high-quality image</a:t>
          </a:r>
          <a:endParaRPr lang="zh-TW" altLang="en-US" dirty="0"/>
        </a:p>
      </dgm:t>
    </dgm:pt>
    <dgm:pt modelId="{F44EA26A-19DD-4BD0-B3E5-833C6AB19A41}" type="parTrans" cxnId="{AE113BA6-7CF2-449C-915B-619FCBC53642}">
      <dgm:prSet/>
      <dgm:spPr/>
      <dgm:t>
        <a:bodyPr/>
        <a:lstStyle/>
        <a:p>
          <a:endParaRPr lang="zh-TW" altLang="en-US"/>
        </a:p>
      </dgm:t>
    </dgm:pt>
    <dgm:pt modelId="{5168E52C-3645-48F3-8910-D43B75FA283B}" type="sibTrans" cxnId="{AE113BA6-7CF2-449C-915B-619FCBC53642}">
      <dgm:prSet/>
      <dgm:spPr/>
      <dgm:t>
        <a:bodyPr/>
        <a:lstStyle/>
        <a:p>
          <a:endParaRPr lang="zh-TW" altLang="en-US"/>
        </a:p>
      </dgm:t>
    </dgm:pt>
    <dgm:pt modelId="{7EFB40F3-7BE0-4C3F-B2F2-B3212A4ED456}">
      <dgm:prSet phldrT="[文字]"/>
      <dgm:spPr/>
      <dgm:t>
        <a:bodyPr/>
        <a:lstStyle/>
        <a:p>
          <a:r>
            <a:rPr lang="en-US" altLang="en-US" dirty="0"/>
            <a:t>Grow together with customers, provide customers with complete 3D software and hardware integration solutions and services.</a:t>
          </a:r>
          <a:endParaRPr lang="zh-TW" altLang="en-US" dirty="0"/>
        </a:p>
      </dgm:t>
    </dgm:pt>
    <dgm:pt modelId="{E4ED2C1D-3974-4385-AF05-F4F486745615}" type="parTrans" cxnId="{5338468E-57B1-4399-BA44-2E2DE6F798BA}">
      <dgm:prSet/>
      <dgm:spPr/>
      <dgm:t>
        <a:bodyPr/>
        <a:lstStyle/>
        <a:p>
          <a:endParaRPr lang="zh-TW" altLang="en-US"/>
        </a:p>
      </dgm:t>
    </dgm:pt>
    <dgm:pt modelId="{010394A0-9732-49AC-B284-E56A887B0E14}" type="sibTrans" cxnId="{5338468E-57B1-4399-BA44-2E2DE6F798BA}">
      <dgm:prSet/>
      <dgm:spPr/>
      <dgm:t>
        <a:bodyPr/>
        <a:lstStyle/>
        <a:p>
          <a:endParaRPr lang="zh-TW" altLang="en-US"/>
        </a:p>
      </dgm:t>
    </dgm:pt>
    <dgm:pt modelId="{5E589078-D512-4EEA-A295-C230B633AB23}">
      <dgm:prSet phldrT="[文字]"/>
      <dgm:spPr/>
      <dgm:t>
        <a:bodyPr/>
        <a:lstStyle/>
        <a:p>
          <a:r>
            <a:rPr lang="en-US" altLang="en-US" dirty="0"/>
            <a:t>Cloud/Advanced Analytics Commercial Deployment: New Markets, New Customers, New Performance Growth Engines</a:t>
          </a:r>
          <a:endParaRPr lang="zh-TW" altLang="en-US" dirty="0"/>
        </a:p>
      </dgm:t>
    </dgm:pt>
    <dgm:pt modelId="{44329384-D1B8-4C15-B34C-D84F50505AD0}" type="parTrans" cxnId="{63267600-B103-4488-85A1-799A03B0DBF2}">
      <dgm:prSet/>
      <dgm:spPr/>
      <dgm:t>
        <a:bodyPr/>
        <a:lstStyle/>
        <a:p>
          <a:endParaRPr lang="zh-TW" altLang="en-US"/>
        </a:p>
      </dgm:t>
    </dgm:pt>
    <dgm:pt modelId="{11E17D35-4B1A-4F3B-BCFD-25DFCBAED017}" type="sibTrans" cxnId="{63267600-B103-4488-85A1-799A03B0DBF2}">
      <dgm:prSet/>
      <dgm:spPr/>
      <dgm:t>
        <a:bodyPr/>
        <a:lstStyle/>
        <a:p>
          <a:endParaRPr lang="zh-TW" altLang="en-US"/>
        </a:p>
      </dgm:t>
    </dgm:pt>
    <dgm:pt modelId="{4CC4E41A-3F8B-4318-9DB8-106BFD8893E0}">
      <dgm:prSet phldrT="[文字]"/>
      <dgm:spPr/>
      <dgm:t>
        <a:bodyPr/>
        <a:lstStyle/>
        <a:p>
          <a:r>
            <a:rPr lang="en-US" altLang="en-US"/>
            <a:t>Provide customers with 3D cloud collaborative design solutions that are deployed in advance</a:t>
          </a:r>
          <a:endParaRPr lang="zh-TW" altLang="en-US" dirty="0"/>
        </a:p>
      </dgm:t>
    </dgm:pt>
    <dgm:pt modelId="{1B1768D8-2F07-418C-9CD4-6A3B0391AEE2}" type="parTrans" cxnId="{D7BF3850-5734-49F6-A551-9211DE21E71E}">
      <dgm:prSet/>
      <dgm:spPr/>
      <dgm:t>
        <a:bodyPr/>
        <a:lstStyle/>
        <a:p>
          <a:endParaRPr lang="zh-TW" altLang="en-US"/>
        </a:p>
      </dgm:t>
    </dgm:pt>
    <dgm:pt modelId="{25666F21-E02E-40D6-8122-9D975A6457A5}" type="sibTrans" cxnId="{D7BF3850-5734-49F6-A551-9211DE21E71E}">
      <dgm:prSet/>
      <dgm:spPr/>
      <dgm:t>
        <a:bodyPr/>
        <a:lstStyle/>
        <a:p>
          <a:endParaRPr lang="zh-TW" altLang="en-US"/>
        </a:p>
      </dgm:t>
    </dgm:pt>
    <dgm:pt modelId="{283B2F35-710B-469E-A4CE-43643186DA0E}">
      <dgm:prSet phldrT="[文字]"/>
      <dgm:spPr/>
      <dgm:t>
        <a:bodyPr/>
        <a:lstStyle/>
        <a:p>
          <a:r>
            <a:rPr lang="en-US" altLang="en-US" dirty="0"/>
            <a:t>Provide aerospace, electric vehicle and network communication market advanced structure, fluid, electromagnetic analysis solutions</a:t>
          </a:r>
          <a:endParaRPr lang="zh-TW" altLang="en-US" dirty="0"/>
        </a:p>
      </dgm:t>
    </dgm:pt>
    <dgm:pt modelId="{737F4D4C-1207-4ED0-AC25-440C5539AE9C}" type="parTrans" cxnId="{502881D3-0C68-4625-97A7-F5F3FD273D17}">
      <dgm:prSet/>
      <dgm:spPr/>
      <dgm:t>
        <a:bodyPr/>
        <a:lstStyle/>
        <a:p>
          <a:endParaRPr lang="zh-TW" altLang="en-US"/>
        </a:p>
      </dgm:t>
    </dgm:pt>
    <dgm:pt modelId="{D52E20B1-C574-4889-B4AF-C7F9F672E184}" type="sibTrans" cxnId="{502881D3-0C68-4625-97A7-F5F3FD273D17}">
      <dgm:prSet/>
      <dgm:spPr/>
      <dgm:t>
        <a:bodyPr/>
        <a:lstStyle/>
        <a:p>
          <a:endParaRPr lang="zh-TW" altLang="en-US"/>
        </a:p>
      </dgm:t>
    </dgm:pt>
    <dgm:pt modelId="{D461BBFB-8F40-47A8-9545-00EC8967DADC}" type="pres">
      <dgm:prSet presAssocID="{D73298D7-8079-482B-BF08-FD7574B60605}" presName="linear" presStyleCnt="0">
        <dgm:presLayoutVars>
          <dgm:animLvl val="lvl"/>
          <dgm:resizeHandles val="exact"/>
        </dgm:presLayoutVars>
      </dgm:prSet>
      <dgm:spPr/>
    </dgm:pt>
    <dgm:pt modelId="{A2C53C57-C35E-4D8A-AC0A-326037F0F204}" type="pres">
      <dgm:prSet presAssocID="{36ADFD9A-76FF-4BF4-9710-5226022B434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B2F2D37-5538-4147-AD74-4C11AF1611B1}" type="pres">
      <dgm:prSet presAssocID="{36ADFD9A-76FF-4BF4-9710-5226022B434B}" presName="childText" presStyleLbl="revTx" presStyleIdx="0" presStyleCnt="5">
        <dgm:presLayoutVars>
          <dgm:bulletEnabled val="1"/>
        </dgm:presLayoutVars>
      </dgm:prSet>
      <dgm:spPr/>
    </dgm:pt>
    <dgm:pt modelId="{B983AECE-6242-429C-A81A-8EF85B0D5D11}" type="pres">
      <dgm:prSet presAssocID="{2655A8E6-BC0F-4DEE-8110-56BE0437779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3DFB79E-5CED-4F20-B9D3-C7AFC31E4B54}" type="pres">
      <dgm:prSet presAssocID="{2655A8E6-BC0F-4DEE-8110-56BE04377799}" presName="childText" presStyleLbl="revTx" presStyleIdx="1" presStyleCnt="5">
        <dgm:presLayoutVars>
          <dgm:bulletEnabled val="1"/>
        </dgm:presLayoutVars>
      </dgm:prSet>
      <dgm:spPr/>
    </dgm:pt>
    <dgm:pt modelId="{20594DF7-187E-4705-9584-BFD8671CFB67}" type="pres">
      <dgm:prSet presAssocID="{01AEFB13-B8CB-4B27-AE63-3341BB8075D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1906B7B-F4A5-47BF-87AE-22C15F1B2687}" type="pres">
      <dgm:prSet presAssocID="{01AEFB13-B8CB-4B27-AE63-3341BB8075DD}" presName="childText" presStyleLbl="revTx" presStyleIdx="2" presStyleCnt="5">
        <dgm:presLayoutVars>
          <dgm:bulletEnabled val="1"/>
        </dgm:presLayoutVars>
      </dgm:prSet>
      <dgm:spPr/>
    </dgm:pt>
    <dgm:pt modelId="{6FAE42EA-4871-4D98-882C-855D9512BBBC}" type="pres">
      <dgm:prSet presAssocID="{FFD4721A-5D13-494E-AB77-1BB3446DC86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8F876FC-85BB-4A9E-B8B4-44BD766C8F17}" type="pres">
      <dgm:prSet presAssocID="{FFD4721A-5D13-494E-AB77-1BB3446DC86B}" presName="childText" presStyleLbl="revTx" presStyleIdx="3" presStyleCnt="5">
        <dgm:presLayoutVars>
          <dgm:bulletEnabled val="1"/>
        </dgm:presLayoutVars>
      </dgm:prSet>
      <dgm:spPr/>
    </dgm:pt>
    <dgm:pt modelId="{83E223E5-1B75-48F9-8BC5-5F29CF68E3F7}" type="pres">
      <dgm:prSet presAssocID="{5E589078-D512-4EEA-A295-C230B633AB2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211787F-E3F4-4F1E-97D1-7BC47C764676}" type="pres">
      <dgm:prSet presAssocID="{5E589078-D512-4EEA-A295-C230B633AB23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63267600-B103-4488-85A1-799A03B0DBF2}" srcId="{D73298D7-8079-482B-BF08-FD7574B60605}" destId="{5E589078-D512-4EEA-A295-C230B633AB23}" srcOrd="4" destOrd="0" parTransId="{44329384-D1B8-4C15-B34C-D84F50505AD0}" sibTransId="{11E17D35-4B1A-4F3B-BCFD-25DFCBAED017}"/>
    <dgm:cxn modelId="{1C071105-371E-445A-A8FC-E9428E4D1DCB}" srcId="{D73298D7-8079-482B-BF08-FD7574B60605}" destId="{2655A8E6-BC0F-4DEE-8110-56BE04377799}" srcOrd="1" destOrd="0" parTransId="{2B2C374B-C0CB-4947-A9D9-B07E0CB5A3AD}" sibTransId="{4349F06D-C882-4842-98B4-38866CBB31C6}"/>
    <dgm:cxn modelId="{2928E511-C3AF-4FC9-84B7-7055099B7280}" type="presOf" srcId="{283B2F35-710B-469E-A4CE-43643186DA0E}" destId="{0211787F-E3F4-4F1E-97D1-7BC47C764676}" srcOrd="0" destOrd="1" presId="urn:microsoft.com/office/officeart/2005/8/layout/vList2"/>
    <dgm:cxn modelId="{68EAB513-299A-4685-B37F-23F4767CA126}" type="presOf" srcId="{5E589078-D512-4EEA-A295-C230B633AB23}" destId="{83E223E5-1B75-48F9-8BC5-5F29CF68E3F7}" srcOrd="0" destOrd="0" presId="urn:microsoft.com/office/officeart/2005/8/layout/vList2"/>
    <dgm:cxn modelId="{CB0A5A2D-365C-4969-ACDA-171CF59EBE7E}" type="presOf" srcId="{7EFB40F3-7BE0-4C3F-B2F2-B3212A4ED456}" destId="{B8F876FC-85BB-4A9E-B8B4-44BD766C8F17}" srcOrd="0" destOrd="0" presId="urn:microsoft.com/office/officeart/2005/8/layout/vList2"/>
    <dgm:cxn modelId="{D8DD3D44-4F2A-4577-A262-3B0E2407FC7D}" type="presOf" srcId="{DFFDF12D-0953-4B17-A708-609EB6F7CF40}" destId="{BB2F2D37-5538-4147-AD74-4C11AF1611B1}" srcOrd="0" destOrd="1" presId="urn:microsoft.com/office/officeart/2005/8/layout/vList2"/>
    <dgm:cxn modelId="{67758344-7D35-4738-9B6C-B6A3DDB94353}" type="presOf" srcId="{56AF2908-2962-4CB6-8CB4-BE8082AEF53F}" destId="{BB2F2D37-5538-4147-AD74-4C11AF1611B1}" srcOrd="0" destOrd="0" presId="urn:microsoft.com/office/officeart/2005/8/layout/vList2"/>
    <dgm:cxn modelId="{375CE54A-20B6-4D7E-9069-50CE78489C4E}" srcId="{01AEFB13-B8CB-4B27-AE63-3341BB8075DD}" destId="{B3FF9968-75D1-4DA1-AFB2-04DA647BC711}" srcOrd="0" destOrd="0" parTransId="{36655D93-B4EB-482A-8EAC-8A8379BAE1D6}" sibTransId="{40D2C57B-A941-40D1-B387-0CF04D91C88F}"/>
    <dgm:cxn modelId="{D7BF3850-5734-49F6-A551-9211DE21E71E}" srcId="{5E589078-D512-4EEA-A295-C230B633AB23}" destId="{4CC4E41A-3F8B-4318-9DB8-106BFD8893E0}" srcOrd="0" destOrd="0" parTransId="{1B1768D8-2F07-418C-9CD4-6A3B0391AEE2}" sibTransId="{25666F21-E02E-40D6-8122-9D975A6457A5}"/>
    <dgm:cxn modelId="{1F525F7B-A800-418E-8AB1-1A74E7A1BFCA}" type="presOf" srcId="{36ADFD9A-76FF-4BF4-9710-5226022B434B}" destId="{A2C53C57-C35E-4D8A-AC0A-326037F0F204}" srcOrd="0" destOrd="0" presId="urn:microsoft.com/office/officeart/2005/8/layout/vList2"/>
    <dgm:cxn modelId="{E9B4D37B-564D-4893-98DF-BF4920BCF74C}" srcId="{2655A8E6-BC0F-4DEE-8110-56BE04377799}" destId="{42D22496-CF36-4F7C-9960-94BEE76BCE39}" srcOrd="0" destOrd="0" parTransId="{AFAEC19D-FEBD-47A8-905A-446AB94DBF6C}" sibTransId="{A8796A6F-7925-439B-9B2E-797CB31E8840}"/>
    <dgm:cxn modelId="{1E529282-FFAF-4AC8-B2D1-D26A2F7D1256}" type="presOf" srcId="{B3FF9968-75D1-4DA1-AFB2-04DA647BC711}" destId="{91906B7B-F4A5-47BF-87AE-22C15F1B2687}" srcOrd="0" destOrd="0" presId="urn:microsoft.com/office/officeart/2005/8/layout/vList2"/>
    <dgm:cxn modelId="{5338468E-57B1-4399-BA44-2E2DE6F798BA}" srcId="{FFD4721A-5D13-494E-AB77-1BB3446DC86B}" destId="{7EFB40F3-7BE0-4C3F-B2F2-B3212A4ED456}" srcOrd="0" destOrd="0" parTransId="{E4ED2C1D-3974-4385-AF05-F4F486745615}" sibTransId="{010394A0-9732-49AC-B284-E56A887B0E14}"/>
    <dgm:cxn modelId="{013F2590-4DC4-4281-929B-C1ED9C6FE928}" type="presOf" srcId="{2655A8E6-BC0F-4DEE-8110-56BE04377799}" destId="{B983AECE-6242-429C-A81A-8EF85B0D5D11}" srcOrd="0" destOrd="0" presId="urn:microsoft.com/office/officeart/2005/8/layout/vList2"/>
    <dgm:cxn modelId="{E010EF91-F90D-43C1-B2AF-97EADC250377}" type="presOf" srcId="{FFD4721A-5D13-494E-AB77-1BB3446DC86B}" destId="{6FAE42EA-4871-4D98-882C-855D9512BBBC}" srcOrd="0" destOrd="0" presId="urn:microsoft.com/office/officeart/2005/8/layout/vList2"/>
    <dgm:cxn modelId="{B7938D9D-B7E0-44F5-A532-58CDF855609B}" type="presOf" srcId="{01AEFB13-B8CB-4B27-AE63-3341BB8075DD}" destId="{20594DF7-187E-4705-9584-BFD8671CFB67}" srcOrd="0" destOrd="0" presId="urn:microsoft.com/office/officeart/2005/8/layout/vList2"/>
    <dgm:cxn modelId="{AE113BA6-7CF2-449C-915B-619FCBC53642}" srcId="{D73298D7-8079-482B-BF08-FD7574B60605}" destId="{FFD4721A-5D13-494E-AB77-1BB3446DC86B}" srcOrd="3" destOrd="0" parTransId="{F44EA26A-19DD-4BD0-B3E5-833C6AB19A41}" sibTransId="{5168E52C-3645-48F3-8910-D43B75FA283B}"/>
    <dgm:cxn modelId="{38A9C3A6-E44D-44CE-90BE-CD666F85B4C2}" srcId="{36ADFD9A-76FF-4BF4-9710-5226022B434B}" destId="{56AF2908-2962-4CB6-8CB4-BE8082AEF53F}" srcOrd="0" destOrd="0" parTransId="{71BB99EC-4058-4B11-821A-ACB88183CC9E}" sibTransId="{8AE63F1E-8834-4B1D-A282-45DDA8FE2113}"/>
    <dgm:cxn modelId="{2063B8A8-43BF-4B48-8C0C-3D579EBFBEBF}" type="presOf" srcId="{4CC4E41A-3F8B-4318-9DB8-106BFD8893E0}" destId="{0211787F-E3F4-4F1E-97D1-7BC47C764676}" srcOrd="0" destOrd="0" presId="urn:microsoft.com/office/officeart/2005/8/layout/vList2"/>
    <dgm:cxn modelId="{06091CB6-6503-4B76-AD93-29836C47EE57}" srcId="{D73298D7-8079-482B-BF08-FD7574B60605}" destId="{36ADFD9A-76FF-4BF4-9710-5226022B434B}" srcOrd="0" destOrd="0" parTransId="{CDAF528D-30D5-46A2-BB65-E89EF7676FA7}" sibTransId="{9AAA1721-277D-44CA-90DA-ECE0D5DE71FF}"/>
    <dgm:cxn modelId="{502881D3-0C68-4625-97A7-F5F3FD273D17}" srcId="{5E589078-D512-4EEA-A295-C230B633AB23}" destId="{283B2F35-710B-469E-A4CE-43643186DA0E}" srcOrd="1" destOrd="0" parTransId="{737F4D4C-1207-4ED0-AC25-440C5539AE9C}" sibTransId="{D52E20B1-C574-4889-B4AF-C7F9F672E184}"/>
    <dgm:cxn modelId="{6EE070D4-5708-43C0-B925-A8A449967D0A}" srcId="{D73298D7-8079-482B-BF08-FD7574B60605}" destId="{01AEFB13-B8CB-4B27-AE63-3341BB8075DD}" srcOrd="2" destOrd="0" parTransId="{03AFB8EB-9D8C-4B69-B436-DF18EFD8DD2A}" sibTransId="{973616B3-9A23-4031-A25C-BE3D1273F39A}"/>
    <dgm:cxn modelId="{050AB6E6-04F7-4055-A530-02EC9C237579}" srcId="{36ADFD9A-76FF-4BF4-9710-5226022B434B}" destId="{DFFDF12D-0953-4B17-A708-609EB6F7CF40}" srcOrd="1" destOrd="0" parTransId="{CC0B8C05-7105-4DED-8E26-0CE934317520}" sibTransId="{2F23BAAC-F9F7-4A58-8FE3-27538FB91C2A}"/>
    <dgm:cxn modelId="{84F5DFEB-3661-4BD7-914B-834F1341BF26}" type="presOf" srcId="{D73298D7-8079-482B-BF08-FD7574B60605}" destId="{D461BBFB-8F40-47A8-9545-00EC8967DADC}" srcOrd="0" destOrd="0" presId="urn:microsoft.com/office/officeart/2005/8/layout/vList2"/>
    <dgm:cxn modelId="{BB7624F0-CC99-4721-85D2-867E74FC9C7C}" type="presOf" srcId="{42D22496-CF36-4F7C-9960-94BEE76BCE39}" destId="{13DFB79E-5CED-4F20-B9D3-C7AFC31E4B54}" srcOrd="0" destOrd="0" presId="urn:microsoft.com/office/officeart/2005/8/layout/vList2"/>
    <dgm:cxn modelId="{86994066-B210-45F5-A45A-0584DC3B6AD1}" type="presParOf" srcId="{D461BBFB-8F40-47A8-9545-00EC8967DADC}" destId="{A2C53C57-C35E-4D8A-AC0A-326037F0F204}" srcOrd="0" destOrd="0" presId="urn:microsoft.com/office/officeart/2005/8/layout/vList2"/>
    <dgm:cxn modelId="{AE6E187E-48F3-48A9-8EF6-A87F6DAA31FC}" type="presParOf" srcId="{D461BBFB-8F40-47A8-9545-00EC8967DADC}" destId="{BB2F2D37-5538-4147-AD74-4C11AF1611B1}" srcOrd="1" destOrd="0" presId="urn:microsoft.com/office/officeart/2005/8/layout/vList2"/>
    <dgm:cxn modelId="{3999958B-75CF-4E89-86D5-D4475A2D42AE}" type="presParOf" srcId="{D461BBFB-8F40-47A8-9545-00EC8967DADC}" destId="{B983AECE-6242-429C-A81A-8EF85B0D5D11}" srcOrd="2" destOrd="0" presId="urn:microsoft.com/office/officeart/2005/8/layout/vList2"/>
    <dgm:cxn modelId="{0A464E99-B33E-47E1-9753-BAB100A84DF2}" type="presParOf" srcId="{D461BBFB-8F40-47A8-9545-00EC8967DADC}" destId="{13DFB79E-5CED-4F20-B9D3-C7AFC31E4B54}" srcOrd="3" destOrd="0" presId="urn:microsoft.com/office/officeart/2005/8/layout/vList2"/>
    <dgm:cxn modelId="{3FF29157-71BE-4EC0-8F53-667D9B14706C}" type="presParOf" srcId="{D461BBFB-8F40-47A8-9545-00EC8967DADC}" destId="{20594DF7-187E-4705-9584-BFD8671CFB67}" srcOrd="4" destOrd="0" presId="urn:microsoft.com/office/officeart/2005/8/layout/vList2"/>
    <dgm:cxn modelId="{4042F691-EFAD-443F-9DB4-923DC94CAC44}" type="presParOf" srcId="{D461BBFB-8F40-47A8-9545-00EC8967DADC}" destId="{91906B7B-F4A5-47BF-87AE-22C15F1B2687}" srcOrd="5" destOrd="0" presId="urn:microsoft.com/office/officeart/2005/8/layout/vList2"/>
    <dgm:cxn modelId="{ED2255BC-A3D3-4B23-8B36-F7D3080140E6}" type="presParOf" srcId="{D461BBFB-8F40-47A8-9545-00EC8967DADC}" destId="{6FAE42EA-4871-4D98-882C-855D9512BBBC}" srcOrd="6" destOrd="0" presId="urn:microsoft.com/office/officeart/2005/8/layout/vList2"/>
    <dgm:cxn modelId="{6D9194CE-7EF4-4BC5-A21D-B78094EDC504}" type="presParOf" srcId="{D461BBFB-8F40-47A8-9545-00EC8967DADC}" destId="{B8F876FC-85BB-4A9E-B8B4-44BD766C8F17}" srcOrd="7" destOrd="0" presId="urn:microsoft.com/office/officeart/2005/8/layout/vList2"/>
    <dgm:cxn modelId="{66CDE6B2-54FF-4025-99BE-599964EB563A}" type="presParOf" srcId="{D461BBFB-8F40-47A8-9545-00EC8967DADC}" destId="{83E223E5-1B75-48F9-8BC5-5F29CF68E3F7}" srcOrd="8" destOrd="0" presId="urn:microsoft.com/office/officeart/2005/8/layout/vList2"/>
    <dgm:cxn modelId="{94737FA9-D0B0-462A-A597-3485984E5231}" type="presParOf" srcId="{D461BBFB-8F40-47A8-9545-00EC8967DADC}" destId="{0211787F-E3F4-4F1E-97D1-7BC47C76467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53C57-C35E-4D8A-AC0A-326037F0F204}">
      <dsp:nvSpPr>
        <dsp:cNvPr id="0" name=""/>
        <dsp:cNvSpPr/>
      </dsp:nvSpPr>
      <dsp:spPr>
        <a:xfrm>
          <a:off x="0" y="697167"/>
          <a:ext cx="1173730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/>
            <a:t>Asia Pacific Commercial Deployment</a:t>
          </a:r>
          <a:r>
            <a:rPr lang="zh-TW" altLang="en-US" sz="1800" kern="1200" dirty="0"/>
            <a:t> </a:t>
          </a:r>
          <a:r>
            <a:rPr lang="en-US" altLang="zh-TW" sz="1800" kern="1200" dirty="0"/>
            <a:t>: </a:t>
          </a:r>
          <a:r>
            <a:rPr lang="en-US" altLang="en-US" sz="1800" kern="1200" dirty="0"/>
            <a:t>One place to buy, two place to serve</a:t>
          </a:r>
          <a:endParaRPr lang="zh-TW" altLang="en-US" sz="1800" kern="1200" dirty="0"/>
        </a:p>
      </dsp:txBody>
      <dsp:txXfrm>
        <a:off x="21075" y="718242"/>
        <a:ext cx="11695154" cy="389580"/>
      </dsp:txXfrm>
    </dsp:sp>
    <dsp:sp modelId="{BB2F2D37-5538-4147-AD74-4C11AF1611B1}">
      <dsp:nvSpPr>
        <dsp:cNvPr id="0" name=""/>
        <dsp:cNvSpPr/>
      </dsp:nvSpPr>
      <dsp:spPr>
        <a:xfrm>
          <a:off x="0" y="1128897"/>
          <a:ext cx="11737304" cy="68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400" kern="1200" dirty="0"/>
            <a:t>5 offices in Taiwan including Taipei, Hsinchu, Taichung, Tainan, Kaohsiung, 6 bases in mainland China including Shanghai, Suzhou, Dongguan, Ningbo, Tianjin, Xiamen, etc. A total of 11 offices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400" kern="1200" dirty="0"/>
            <a:t>More than 100 senior engineers and consultants, providing customer advisory </a:t>
          </a:r>
          <a:r>
            <a:rPr lang="en-US" altLang="en-US" sz="1400" kern="1200" dirty="0" err="1"/>
            <a:t>traning</a:t>
          </a:r>
          <a:r>
            <a:rPr lang="en-US" altLang="en-US" sz="1400" kern="1200" dirty="0"/>
            <a:t> and technical support.</a:t>
          </a:r>
          <a:endParaRPr lang="zh-TW" altLang="en-US" sz="1400" kern="1200" dirty="0"/>
        </a:p>
      </dsp:txBody>
      <dsp:txXfrm>
        <a:off x="0" y="1128897"/>
        <a:ext cx="11737304" cy="689310"/>
      </dsp:txXfrm>
    </dsp:sp>
    <dsp:sp modelId="{B983AECE-6242-429C-A81A-8EF85B0D5D11}">
      <dsp:nvSpPr>
        <dsp:cNvPr id="0" name=""/>
        <dsp:cNvSpPr/>
      </dsp:nvSpPr>
      <dsp:spPr>
        <a:xfrm>
          <a:off x="0" y="1818207"/>
          <a:ext cx="1173730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3D digital transformation expert: The only 3D software and hardware integration capability in Greater China</a:t>
          </a:r>
          <a:endParaRPr lang="zh-TW" altLang="en-US" sz="1800" kern="1200" dirty="0"/>
        </a:p>
      </dsp:txBody>
      <dsp:txXfrm>
        <a:off x="21075" y="1839282"/>
        <a:ext cx="11695154" cy="389580"/>
      </dsp:txXfrm>
    </dsp:sp>
    <dsp:sp modelId="{13DFB79E-5CED-4F20-B9D3-C7AFC31E4B54}">
      <dsp:nvSpPr>
        <dsp:cNvPr id="0" name=""/>
        <dsp:cNvSpPr/>
      </dsp:nvSpPr>
      <dsp:spPr>
        <a:xfrm>
          <a:off x="0" y="2249937"/>
          <a:ext cx="11737304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400" kern="1200"/>
            <a:t>3D Mechanism Design, Electrical Design, Structural/Fluid/Electromagnetic Analysis and Simulation, Product Information/Project/Life Cycle Management, Smart Manufacturing, 3D Printing, Scanning, Robot Arm</a:t>
          </a:r>
          <a:endParaRPr lang="zh-TW" altLang="en-US" sz="1400" kern="1200" dirty="0"/>
        </a:p>
      </dsp:txBody>
      <dsp:txXfrm>
        <a:off x="0" y="2249937"/>
        <a:ext cx="11737304" cy="437805"/>
      </dsp:txXfrm>
    </dsp:sp>
    <dsp:sp modelId="{20594DF7-187E-4705-9584-BFD8671CFB67}">
      <dsp:nvSpPr>
        <dsp:cNvPr id="0" name=""/>
        <dsp:cNvSpPr/>
      </dsp:nvSpPr>
      <dsp:spPr>
        <a:xfrm>
          <a:off x="0" y="2687742"/>
          <a:ext cx="1173730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/>
            <a:t>Customer affirmation: more than 10,000 customer coaching experience</a:t>
          </a:r>
          <a:endParaRPr lang="zh-TW" altLang="en-US" sz="1800" kern="1200" dirty="0"/>
        </a:p>
      </dsp:txBody>
      <dsp:txXfrm>
        <a:off x="21075" y="2708817"/>
        <a:ext cx="11695154" cy="389580"/>
      </dsp:txXfrm>
    </dsp:sp>
    <dsp:sp modelId="{91906B7B-F4A5-47BF-87AE-22C15F1B2687}">
      <dsp:nvSpPr>
        <dsp:cNvPr id="0" name=""/>
        <dsp:cNvSpPr/>
      </dsp:nvSpPr>
      <dsp:spPr>
        <a:xfrm>
          <a:off x="0" y="3119472"/>
          <a:ext cx="11737304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400" kern="1200"/>
            <a:t>No. 1 in SWOLIDWORKS on-time renewal rate and No. 1 in customer satisfaction in Greater China</a:t>
          </a:r>
          <a:endParaRPr lang="zh-TW" altLang="en-US" sz="1400" kern="1200" dirty="0"/>
        </a:p>
      </dsp:txBody>
      <dsp:txXfrm>
        <a:off x="0" y="3119472"/>
        <a:ext cx="11737304" cy="298080"/>
      </dsp:txXfrm>
    </dsp:sp>
    <dsp:sp modelId="{6FAE42EA-4871-4D98-882C-855D9512BBBC}">
      <dsp:nvSpPr>
        <dsp:cNvPr id="0" name=""/>
        <dsp:cNvSpPr/>
      </dsp:nvSpPr>
      <dsp:spPr>
        <a:xfrm>
          <a:off x="0" y="3417552"/>
          <a:ext cx="1173730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/>
            <a:t>Brand image: SWTC and agency brand with high-quality image</a:t>
          </a:r>
          <a:endParaRPr lang="zh-TW" altLang="en-US" sz="1800" kern="1200" dirty="0"/>
        </a:p>
      </dsp:txBody>
      <dsp:txXfrm>
        <a:off x="21075" y="3438627"/>
        <a:ext cx="11695154" cy="389580"/>
      </dsp:txXfrm>
    </dsp:sp>
    <dsp:sp modelId="{B8F876FC-85BB-4A9E-B8B4-44BD766C8F17}">
      <dsp:nvSpPr>
        <dsp:cNvPr id="0" name=""/>
        <dsp:cNvSpPr/>
      </dsp:nvSpPr>
      <dsp:spPr>
        <a:xfrm>
          <a:off x="0" y="3849282"/>
          <a:ext cx="11737304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400" kern="1200" dirty="0"/>
            <a:t>Grow together with customers, provide customers with complete 3D software and hardware integration solutions and services.</a:t>
          </a:r>
          <a:endParaRPr lang="zh-TW" altLang="en-US" sz="1400" kern="1200" dirty="0"/>
        </a:p>
      </dsp:txBody>
      <dsp:txXfrm>
        <a:off x="0" y="3849282"/>
        <a:ext cx="11737304" cy="298080"/>
      </dsp:txXfrm>
    </dsp:sp>
    <dsp:sp modelId="{83E223E5-1B75-48F9-8BC5-5F29CF68E3F7}">
      <dsp:nvSpPr>
        <dsp:cNvPr id="0" name=""/>
        <dsp:cNvSpPr/>
      </dsp:nvSpPr>
      <dsp:spPr>
        <a:xfrm>
          <a:off x="0" y="4147362"/>
          <a:ext cx="1173730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/>
            <a:t>Cloud/Advanced Analytics Commercial Deployment: New Markets, New Customers, New Performance Growth Engines</a:t>
          </a:r>
          <a:endParaRPr lang="zh-TW" altLang="en-US" sz="1800" kern="1200" dirty="0"/>
        </a:p>
      </dsp:txBody>
      <dsp:txXfrm>
        <a:off x="21075" y="4168437"/>
        <a:ext cx="11695154" cy="389580"/>
      </dsp:txXfrm>
    </dsp:sp>
    <dsp:sp modelId="{0211787F-E3F4-4F1E-97D1-7BC47C764676}">
      <dsp:nvSpPr>
        <dsp:cNvPr id="0" name=""/>
        <dsp:cNvSpPr/>
      </dsp:nvSpPr>
      <dsp:spPr>
        <a:xfrm>
          <a:off x="0" y="4579092"/>
          <a:ext cx="11737304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400" kern="1200"/>
            <a:t>Provide customers with 3D cloud collaborative design solutions that are deployed in advance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400" kern="1200" dirty="0"/>
            <a:t>Provide aerospace, electric vehicle and network communication market advanced structure, fluid, electromagnetic analysis solutions</a:t>
          </a:r>
          <a:endParaRPr lang="zh-TW" altLang="en-US" sz="1400" kern="1200" dirty="0"/>
        </a:p>
      </dsp:txBody>
      <dsp:txXfrm>
        <a:off x="0" y="4579092"/>
        <a:ext cx="11737304" cy="484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  <a:ea typeface="新細明體" charset="-120"/>
              </a:defRPr>
            </a:lvl1pPr>
          </a:lstStyle>
          <a:p>
            <a:pPr>
              <a:defRPr/>
            </a:pPr>
            <a:fld id="{C3A6ADA7-78D6-47DB-8B6F-0386D5B3310E}" type="datetimeFigureOut">
              <a:rPr lang="zh-TW" altLang="en-US" smtClean="0"/>
              <a:pPr>
                <a:defRPr/>
              </a:pPr>
              <a:t>2022/11/1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  <a:ea typeface="新細明體" charset="-120"/>
              </a:defRPr>
            </a:lvl1pPr>
          </a:lstStyle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2385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414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5388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latin typeface="Arial" pitchFamily="34" charset="0"/>
            </a:endParaRPr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/>
            <a:fld id="{B7F3A93D-A766-4D84-AFC2-9CE97D6D1CC8}" type="slidenum">
              <a:rPr lang="en-US" altLang="zh-TW" smtClean="0"/>
              <a:pPr defTabSz="912813"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5010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9700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823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364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680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defTabSz="914400">
              <a:buNone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B8E87FA5-0078-4773-A07B-C2F733D700A9}" type="slidenum">
              <a:rPr lang="es-ES" altLang="zh-CN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791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defTabSz="914400">
              <a:buNone/>
            </a:pPr>
            <a:r>
              <a:rPr lang="en-GB" sz="1050" b="1" i="0" dirty="0" err="1">
                <a:solidFill>
                  <a:schemeClr val="tx1"/>
                </a:solidFill>
                <a:latin typeface="Calibri"/>
              </a:rPr>
              <a:t>幻燈片資訊</a:t>
            </a:r>
            <a:r>
              <a:rPr lang="en-GB" sz="1050" b="1" i="0" dirty="0">
                <a:solidFill>
                  <a:schemeClr val="tx1"/>
                </a:solidFill>
                <a:latin typeface="Calibri"/>
              </a:rPr>
              <a:t>：</a:t>
            </a:r>
          </a:p>
          <a:p>
            <a:pPr marL="0" defTabSz="914400">
              <a:buClr>
                <a:schemeClr val="tx1"/>
              </a:buClr>
              <a:buFont typeface="Arial"/>
              <a:buChar char="•"/>
            </a:pPr>
            <a:r>
              <a:rPr lang="en-GB" sz="1050" b="0" i="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GB" sz="1050" b="0" i="0" dirty="0" err="1">
                <a:solidFill>
                  <a:schemeClr val="tx1"/>
                </a:solidFill>
                <a:latin typeface="Calibri"/>
              </a:rPr>
              <a:t>我們服務於廣泛的行業，解決各種設計難題。SOLIDWORKS</a:t>
            </a:r>
            <a:r>
              <a:rPr lang="en-GB" sz="1050" b="0" i="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GB" sz="1050" b="0" i="0" dirty="0" err="1">
                <a:solidFill>
                  <a:schemeClr val="tx1"/>
                </a:solidFill>
                <a:latin typeface="Calibri"/>
              </a:rPr>
              <a:t>提供了一組功能強大、易於使用且內容豐富的集成工具。事實上</a:t>
            </a:r>
            <a:r>
              <a:rPr lang="en-GB" sz="1050" b="0" i="0" dirty="0">
                <a:solidFill>
                  <a:schemeClr val="tx1"/>
                </a:solidFill>
                <a:latin typeface="Calibri"/>
              </a:rPr>
              <a:t>，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排在全球財富雜誌</a:t>
            </a:r>
            <a:r>
              <a:rPr lang="en-US" sz="1050" b="0" i="0" kern="1200" dirty="0">
                <a:solidFill>
                  <a:schemeClr val="tx1"/>
                </a:solidFill>
                <a:latin typeface="Calibri"/>
              </a:rPr>
              <a:t> 500 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強企業前</a:t>
            </a:r>
            <a:r>
              <a:rPr lang="en-US" sz="1050" b="0" i="0" kern="1200" dirty="0">
                <a:solidFill>
                  <a:schemeClr val="tx1"/>
                </a:solidFill>
                <a:latin typeface="Calibri"/>
              </a:rPr>
              <a:t> 50 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名利潤率最高的公司中有</a:t>
            </a:r>
            <a:r>
              <a:rPr lang="en-US" sz="1050" b="0" i="0" kern="1200" dirty="0">
                <a:solidFill>
                  <a:schemeClr val="tx1"/>
                </a:solidFill>
                <a:latin typeface="Calibri"/>
              </a:rPr>
              <a:t> 31 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家使用</a:t>
            </a:r>
            <a:r>
              <a:rPr lang="en-US" sz="1050" b="0" i="0" kern="1200" dirty="0">
                <a:solidFill>
                  <a:schemeClr val="tx1"/>
                </a:solidFill>
                <a:latin typeface="Calibri"/>
              </a:rPr>
              <a:t> SOLIDWORKS 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產品</a:t>
            </a:r>
            <a:r>
              <a:rPr lang="en-US" sz="1050" dirty="0">
                <a:latin typeface="Calibri"/>
              </a:rPr>
              <a:t>。</a:t>
            </a:r>
          </a:p>
          <a:p>
            <a:pPr marL="0" defTabSz="914400">
              <a:buNone/>
            </a:pPr>
            <a:endParaRPr lang="en-GB" sz="1050" dirty="0"/>
          </a:p>
          <a:p>
            <a:pPr marL="0" defTabSz="914400">
              <a:buNone/>
            </a:pPr>
            <a:r>
              <a:rPr lang="en-GB" sz="1050" b="1" i="0" dirty="0" err="1">
                <a:solidFill>
                  <a:schemeClr val="tx1"/>
                </a:solidFill>
                <a:latin typeface="Calibri"/>
              </a:rPr>
              <a:t>要點</a:t>
            </a:r>
            <a:endParaRPr lang="en-GB" sz="1050" b="1" i="0" dirty="0">
              <a:solidFill>
                <a:schemeClr val="tx1"/>
              </a:solidFill>
              <a:latin typeface="Calibri"/>
            </a:endParaRPr>
          </a:p>
          <a:p>
            <a:pPr marL="0" defTabSz="914400">
              <a:buClr>
                <a:schemeClr val="tx1"/>
              </a:buClr>
              <a:buFont typeface="Arial"/>
              <a:buChar char="•"/>
            </a:pPr>
            <a:r>
              <a:rPr lang="zh-CN" sz="1050" b="1" i="0" dirty="0">
                <a:solidFill>
                  <a:schemeClr val="tx1"/>
                </a:solidFill>
                <a:latin typeface="Calibri"/>
              </a:rPr>
              <a:t> </a:t>
            </a:r>
            <a:r>
              <a:rPr lang="zh-CN" sz="1050" b="0" i="0" dirty="0">
                <a:solidFill>
                  <a:schemeClr val="tx1"/>
                </a:solidFill>
                <a:latin typeface="Calibri"/>
              </a:rPr>
              <a:t>SOLIDWORKS 依託於廣泛的客戶群基礎，為各行各業提供兼具深度和廣度的服務。</a:t>
            </a:r>
          </a:p>
          <a:p>
            <a:pPr marL="0" defTabSz="914400">
              <a:buNone/>
            </a:pPr>
            <a:endParaRPr lang="en-GB" sz="1050" b="1" dirty="0"/>
          </a:p>
          <a:p>
            <a:pPr marL="0" defTabSz="914400">
              <a:buNone/>
            </a:pPr>
            <a:r>
              <a:rPr lang="en-GB" sz="1050" b="1" i="0" dirty="0" err="1">
                <a:solidFill>
                  <a:schemeClr val="tx1"/>
                </a:solidFill>
                <a:latin typeface="Calibri"/>
              </a:rPr>
              <a:t>演講者備註</a:t>
            </a:r>
            <a:r>
              <a:rPr lang="en-GB" sz="1050" b="1" i="0" dirty="0">
                <a:solidFill>
                  <a:schemeClr val="tx1"/>
                </a:solidFill>
                <a:latin typeface="Calibri"/>
              </a:rPr>
              <a:t>：</a:t>
            </a:r>
          </a:p>
          <a:p>
            <a:pPr marL="0" defTabSz="914400">
              <a:spcBef>
                <a:spcPct val="0"/>
              </a:spcBef>
              <a:buNone/>
            </a:pPr>
            <a:r>
              <a:rPr lang="zh-CN" sz="1050" b="0" i="0" dirty="0">
                <a:solidFill>
                  <a:schemeClr val="tx1"/>
                </a:solidFill>
                <a:latin typeface="Calibri"/>
              </a:rPr>
              <a:t>無論您將要生成何種產品設計，我們都可以憑藉豐富的專業知識和有效的解決方案，使您達成目標</a:t>
            </a:r>
            <a:r>
              <a:rPr lang="zh-CN" altLang="es-ES" sz="1050" b="0" i="0" dirty="0">
                <a:solidFill>
                  <a:schemeClr val="tx1"/>
                </a:solidFill>
                <a:latin typeface="Calibri"/>
              </a:rPr>
              <a:t>。</a:t>
            </a:r>
            <a:r>
              <a:rPr lang="zh-CN" sz="1050" b="0" i="0" dirty="0">
                <a:solidFill>
                  <a:schemeClr val="tx1"/>
                </a:solidFill>
                <a:latin typeface="Calibri"/>
              </a:rPr>
              <a:t>我們與不同行業的公司合作，一起面對許多不同的工程和商業挑戰</a:t>
            </a:r>
            <a:r>
              <a:rPr lang="zh-CN" altLang="es-ES" sz="1050" b="0" i="0" dirty="0">
                <a:solidFill>
                  <a:schemeClr val="tx1"/>
                </a:solidFill>
                <a:latin typeface="Calibri"/>
              </a:rPr>
              <a:t>。</a:t>
            </a:r>
            <a:r>
              <a:rPr lang="zh-CN" sz="1050" b="0" i="0" dirty="0">
                <a:solidFill>
                  <a:schemeClr val="tx1"/>
                </a:solidFill>
                <a:latin typeface="Calibri"/>
              </a:rPr>
              <a:t>從醫療到航太，從消費產品到教育，説明您克服從產品研發到產品交付的過程中所遇到的各種不同難題。</a:t>
            </a:r>
          </a:p>
          <a:p>
            <a:pPr marL="0" defTabSz="914400">
              <a:buNone/>
            </a:pPr>
            <a:endParaRPr lang="en-GB" sz="1050" dirty="0"/>
          </a:p>
          <a:p>
            <a:pPr marL="0" defTabSz="914400">
              <a:buNone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B8E87FA5-0078-4773-A07B-C2F733D700A9}" type="slidenum">
              <a:rPr lang="es-ES" altLang="zh-CN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15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97118"/>
            <a:r>
              <a:rPr lang="zh-CN" altLang="es-ES" sz="1200" b="1" dirty="0"/>
              <a:t>解决</a:t>
            </a:r>
            <a:r>
              <a:rPr lang="zh-CN" altLang="es-ES" sz="1200" dirty="0"/>
              <a:t>新的问题</a:t>
            </a:r>
            <a:endParaRPr lang="es-ES_tradnl" altLang="zh-CN" sz="1200" dirty="0"/>
          </a:p>
          <a:p>
            <a:pPr algn="l" defTabSz="897118"/>
            <a:endParaRPr lang="en-US" altLang="zh-TW" sz="1200" b="0" noProof="0" dirty="0"/>
          </a:p>
          <a:p>
            <a:pPr marL="0" algn="l" defTabSz="914400">
              <a:buNone/>
            </a:pPr>
            <a:r>
              <a:rPr lang="zh-CN" altLang="zh-TW" sz="1200" b="0" i="0" dirty="0">
                <a:solidFill>
                  <a:schemeClr val="tx1"/>
                </a:solidFill>
                <a:latin typeface="+mn-lt"/>
              </a:rPr>
              <a:t>从流程的角度看，我们的方法是什么？</a:t>
            </a:r>
          </a:p>
          <a:p>
            <a:pPr algn="l" defTabSz="897118"/>
            <a:r>
              <a:rPr lang="zh-CN" altLang="zh-TW" sz="1200" b="0" i="0" dirty="0">
                <a:solidFill>
                  <a:schemeClr val="tx1"/>
                </a:solidFill>
                <a:latin typeface="+mn-lt"/>
              </a:rPr>
              <a:t>使工程和设计流程可以并行执行，而不是</a:t>
            </a:r>
            <a:r>
              <a:rPr lang="zh-CN" altLang="es-ES" sz="1200" dirty="0"/>
              <a:t>串行</a:t>
            </a:r>
            <a:r>
              <a:rPr lang="zh-CN" altLang="zh-TW" sz="1200" b="0" i="0" dirty="0">
                <a:solidFill>
                  <a:schemeClr val="tx1"/>
                </a:solidFill>
                <a:latin typeface="+mn-lt"/>
              </a:rPr>
              <a:t>执行</a:t>
            </a:r>
          </a:p>
          <a:p>
            <a:pPr marL="0" algn="l" defTabSz="897118">
              <a:buNone/>
            </a:pPr>
            <a:endParaRPr lang="en-US" altLang="zh-TW" sz="1200" b="0" noProof="0" dirty="0"/>
          </a:p>
          <a:p>
            <a:pPr marL="0" algn="l" defTabSz="897118">
              <a:buNone/>
            </a:pPr>
            <a:r>
              <a:rPr lang="zh-CN" altLang="zh-TW" sz="1200" b="0" i="0" dirty="0">
                <a:solidFill>
                  <a:schemeClr val="tx1"/>
                </a:solidFill>
                <a:latin typeface="+mn-lt"/>
              </a:rPr>
              <a:t>为何？</a:t>
            </a:r>
          </a:p>
          <a:p>
            <a:pPr marL="0" algn="l" defTabSz="897118">
              <a:buNone/>
            </a:pPr>
            <a:r>
              <a:rPr lang="zh-CN" altLang="zh-TW" sz="1200" b="0" i="0" dirty="0">
                <a:solidFill>
                  <a:schemeClr val="tx1"/>
                </a:solidFill>
                <a:latin typeface="+mn-lt"/>
              </a:rPr>
              <a:t>尽早作出更佳的业务决策</a:t>
            </a:r>
          </a:p>
          <a:p>
            <a:pPr marL="0" algn="l" defTabSz="897118">
              <a:buNone/>
            </a:pPr>
            <a:r>
              <a:rPr lang="zh-CN" altLang="zh-TW" sz="1200" b="0" i="0" u="none" dirty="0">
                <a:solidFill>
                  <a:srgbClr val="FF0000"/>
                </a:solidFill>
                <a:latin typeface="+mn-lt"/>
              </a:rPr>
              <a:t>创建更出色的设计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78789-38F6-4720-AFD0-6A900172E72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04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24381-734F-433F-BCD6-7216CD650330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新細明體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2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B8E87FA5-0078-4773-A07B-C2F733D700A9}" type="slidenum">
              <a:rPr lang="es-ES" altLang="zh-CN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198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CA4E-7F9B-4A7C-BEE3-E05C36AF7125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208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9F1B46-261A-45FA-86D3-D37632D3F40E}" type="slidenum">
              <a:rPr lang="en-US" altLang="zh-TW" smtClean="0">
                <a:ea typeface="華康粗黑體"/>
                <a:cs typeface="華康粗黑體"/>
              </a:rPr>
              <a:pPr/>
              <a:t>13</a:t>
            </a:fld>
            <a:endParaRPr lang="en-US" altLang="zh-TW">
              <a:ea typeface="華康粗黑體"/>
              <a:cs typeface="華康粗黑體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 dirty="0">
              <a:ea typeface="華康粗黑體"/>
              <a:cs typeface="華康粗黑體"/>
            </a:endParaRPr>
          </a:p>
        </p:txBody>
      </p:sp>
    </p:spTree>
    <p:extLst>
      <p:ext uri="{BB962C8B-B14F-4D97-AF65-F5344CB8AC3E}">
        <p14:creationId xmlns:p14="http://schemas.microsoft.com/office/powerpoint/2010/main" val="2459048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71461" y="2857497"/>
            <a:ext cx="5715040" cy="147002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71461" y="4857760"/>
            <a:ext cx="5715040" cy="57150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68134-BFF0-4A2C-AE7B-54A48479C3E3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49D47-C949-4532-B206-F799BFAEA2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0BAEF-91C6-4BF3-80C5-58E24414DE86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FA281-8853-4267-BD9E-87A2931CA5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F6503-7A1D-4E59-9D7F-72DD5359860E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99D5C-0A51-4042-8193-256AF12EB9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95012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007733" y="1123956"/>
            <a:ext cx="10464867" cy="584775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1151471" y="1701800"/>
            <a:ext cx="10369551" cy="4223477"/>
          </a:xfrm>
        </p:spPr>
        <p:txBody>
          <a:bodyPr/>
          <a:lstStyle>
            <a:lvl1pPr marL="335984" indent="-335984">
              <a:spcBef>
                <a:spcPts val="1067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533"/>
              </a:spcBef>
              <a:defRPr/>
            </a:lvl3pPr>
            <a:lvl4pPr>
              <a:spcBef>
                <a:spcPts val="533"/>
              </a:spcBef>
              <a:defRPr/>
            </a:lvl4pPr>
            <a:lvl5pPr>
              <a:spcBef>
                <a:spcPts val="533"/>
              </a:spcBef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87888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-空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B741AA7-916B-4D52-B989-A9D5D303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3068960"/>
            <a:ext cx="9505056" cy="561975"/>
          </a:xfrm>
        </p:spPr>
        <p:txBody>
          <a:bodyPr/>
          <a:lstStyle>
            <a:lvl1pPr>
              <a:defRPr sz="6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0872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96487-D23E-4A07-B90E-763155D65D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7077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95E6-B075-46F1-859F-3166A4D3BDDF}" type="datetimeFigureOut">
              <a:rPr lang="zh-TW" altLang="en-US" smtClean="0"/>
              <a:pPr/>
              <a:t>2022/11/1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0C41-1A5E-4318-96FF-FDF471B631C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2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FA00-ED04-4926-BD39-D8D2819C7C6D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2B7A7-340D-430C-8436-DDDB070E60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D310-EC52-48A2-BCEB-8EFEE9EBCF75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D677-1A2E-4AC4-9439-2A477ED706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24747"/>
            <a:ext cx="53848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24747"/>
            <a:ext cx="53848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16346-A852-49F2-9157-339958EFD58E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35503-8B18-4BA5-AC4E-D84A0CA8A3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392" y="105273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1844829"/>
            <a:ext cx="5386917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096004" y="980728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0" y="1844829"/>
            <a:ext cx="5389033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AED3D-FEA9-4ADB-B027-F33BEF5B61FA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7F73-6C25-4BB1-BD34-6F16461FC6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E811-511C-4C07-AE39-FE07F9980817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8832-C03B-49EC-8FA0-B0D1B671C3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ACD91-7B88-4FB7-AC48-67891E32F905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06739-33C1-4A42-A2C5-E312A7BDC5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188640"/>
            <a:ext cx="4011084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188645"/>
            <a:ext cx="6815667" cy="593752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51CE-859F-44F9-9400-29D7C1947630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20E5-6567-4DCA-836F-E610DE697A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32419-A64A-4A72-A8B2-BAA54075A47C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EDF67-C5AE-4F5D-8B89-0106F277DBD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4417" y="188915"/>
            <a:ext cx="8077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052513"/>
            <a:ext cx="109728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727D43-D9A2-461B-82FC-CC002F812A94}" type="datetimeFigureOut">
              <a:rPr lang="zh-TW" altLang="en-US"/>
              <a:pPr>
                <a:defRPr/>
              </a:pPr>
              <a:t>2022/11/1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73C2FBA-2D19-4258-B491-A9D512564B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9" r:id="rId12"/>
    <p:sldLayoutId id="2147483773" r:id="rId13"/>
    <p:sldLayoutId id="2147483775" r:id="rId14"/>
    <p:sldLayoutId id="2147483777" r:id="rId15"/>
    <p:sldLayoutId id="2147483791" r:id="rId16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微軟正黑體" pitchFamily="34" charset="-120"/>
          <a:ea typeface="微軟正黑體" pitchFamily="34" charset="-12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61A0"/>
            </a:gs>
            <a:gs pos="97000">
              <a:srgbClr val="0F2A4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427" y="6292682"/>
            <a:ext cx="3527260" cy="3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236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1172173" rtl="0" eaLnBrk="1" latinLnBrk="0" hangingPunct="1">
        <a:lnSpc>
          <a:spcPct val="90000"/>
        </a:lnSpc>
        <a:spcBef>
          <a:spcPct val="0"/>
        </a:spcBef>
        <a:buNone/>
        <a:defRPr lang="en-US" sz="3200" b="1" i="0" kern="1200" spc="0" baseline="0" noProof="0" dirty="0">
          <a:solidFill>
            <a:schemeClr val="bg1"/>
          </a:solidFill>
          <a:effectLst/>
          <a:latin typeface="Century Gothic" panose="020B0502020202020204" pitchFamily="34" charset="0"/>
          <a:ea typeface="+mj-ea"/>
          <a:cs typeface="Century Gothic" panose="020B0502020202020204" pitchFamily="34" charset="0"/>
        </a:defRPr>
      </a:lvl1pPr>
    </p:titleStyle>
    <p:bodyStyle>
      <a:lvl1pPr marL="304792" indent="-304792" algn="l" defTabSz="1172173" rtl="0" eaLnBrk="1" latinLnBrk="0" hangingPunct="1">
        <a:lnSpc>
          <a:spcPct val="100000"/>
        </a:lnSpc>
        <a:spcBef>
          <a:spcPts val="1067"/>
        </a:spcBef>
        <a:buClr>
          <a:schemeClr val="bg1"/>
        </a:buClr>
        <a:buSzPct val="80000"/>
        <a:buFont typeface="Wingdings 3" panose="05040102010807070707" pitchFamily="18" charset="2"/>
        <a:buChar char="u"/>
        <a:defRPr sz="2667" b="0" i="0" kern="900" spc="0">
          <a:solidFill>
            <a:schemeClr val="bg1"/>
          </a:solidFill>
          <a:latin typeface="+mn-lt"/>
          <a:ea typeface="+mn-ea"/>
          <a:cs typeface="3ds Light"/>
        </a:defRPr>
      </a:lvl1pPr>
      <a:lvl2pPr marL="533387" marR="0" indent="-234945" algn="l" defTabSz="1172173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bg1"/>
        </a:buClr>
        <a:buSzPct val="75000"/>
        <a:buFont typeface="Wingdings 3" panose="05040102010807070707" pitchFamily="18" charset="2"/>
        <a:buChar char="w"/>
        <a:tabLst/>
        <a:defRPr sz="2400" b="0" i="0" kern="900" spc="0" baseline="0">
          <a:solidFill>
            <a:schemeClr val="bg1"/>
          </a:solidFill>
          <a:latin typeface="+mn-lt"/>
          <a:ea typeface="+mn-ea"/>
          <a:cs typeface="3ds Light"/>
        </a:defRPr>
      </a:lvl2pPr>
      <a:lvl3pPr marL="838179" marR="0" indent="-211661" algn="l" defTabSz="1172173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bg1"/>
        </a:buClr>
        <a:buSzPct val="60000"/>
        <a:buFont typeface="Wingdings 3" panose="05040102010807070707" pitchFamily="18" charset="2"/>
        <a:buChar char="u"/>
        <a:tabLst/>
        <a:defRPr sz="2133" b="0" i="0" kern="900" spc="0">
          <a:solidFill>
            <a:schemeClr val="bg1"/>
          </a:solidFill>
          <a:latin typeface="+mn-lt"/>
          <a:ea typeface="+mn-ea"/>
          <a:cs typeface="3ds Light"/>
        </a:defRPr>
      </a:lvl3pPr>
      <a:lvl4pPr marL="1142971" indent="-239178" algn="l" defTabSz="1172173" rtl="0" eaLnBrk="1" latinLnBrk="0" hangingPunct="1">
        <a:lnSpc>
          <a:spcPct val="100000"/>
        </a:lnSpc>
        <a:spcBef>
          <a:spcPts val="533"/>
        </a:spcBef>
        <a:buClr>
          <a:schemeClr val="bg1"/>
        </a:buClr>
        <a:buSzPct val="60000"/>
        <a:buFont typeface="Wingdings 3" panose="05040102010807070707" pitchFamily="18" charset="2"/>
        <a:buChar char="w"/>
        <a:defRPr sz="1867" b="0" i="0" kern="900" spc="-93">
          <a:solidFill>
            <a:schemeClr val="bg1"/>
          </a:solidFill>
          <a:latin typeface="+mn-lt"/>
          <a:ea typeface="+mn-ea"/>
          <a:cs typeface="3ds Light"/>
        </a:defRPr>
      </a:lvl4pPr>
      <a:lvl5pPr marL="1219170" indent="0" algn="l" defTabSz="1371566" rtl="0" eaLnBrk="1" latinLnBrk="0" hangingPunct="1">
        <a:lnSpc>
          <a:spcPct val="100000"/>
        </a:lnSpc>
        <a:spcBef>
          <a:spcPts val="400"/>
        </a:spcBef>
        <a:buClr>
          <a:schemeClr val="bg1"/>
        </a:buClr>
        <a:buFont typeface="Arial"/>
        <a:buNone/>
        <a:defRPr sz="1600" b="0" i="0" kern="1200" baseline="0">
          <a:solidFill>
            <a:schemeClr val="bg1"/>
          </a:solidFill>
          <a:latin typeface="+mn-lt"/>
          <a:ea typeface="+mn-ea"/>
          <a:cs typeface="3ds Light"/>
        </a:defRPr>
      </a:lvl5pPr>
      <a:lvl6pPr marL="3223477" indent="-293043" algn="l" defTabSz="1172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809562" indent="-293043" algn="l" defTabSz="1172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395649" indent="-293043" algn="l" defTabSz="1172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4981735" indent="-293043" algn="l" defTabSz="1172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86087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72173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58260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44345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930432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516519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102605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88692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453">
          <p15:clr>
            <a:srgbClr val="F26B43"/>
          </p15:clr>
        </p15:guide>
        <p15:guide id="4" pos="5451">
          <p15:clr>
            <a:srgbClr val="F26B43"/>
          </p15:clr>
        </p15:guide>
        <p15:guide id="5" orient="horz" pos="226">
          <p15:clr>
            <a:srgbClr val="F26B43"/>
          </p15:clr>
        </p15:guide>
        <p15:guide id="6" orient="horz" pos="28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9" Type="http://schemas.openxmlformats.org/officeDocument/2006/relationships/image" Target="../media/image58.png"/><Relationship Id="rId21" Type="http://schemas.openxmlformats.org/officeDocument/2006/relationships/image" Target="../media/image43.png"/><Relationship Id="rId34" Type="http://schemas.openxmlformats.org/officeDocument/2006/relationships/image" Target="../media/image53.png"/><Relationship Id="rId7" Type="http://schemas.openxmlformats.org/officeDocument/2006/relationships/image" Target="../media/image33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33" Type="http://schemas.openxmlformats.org/officeDocument/2006/relationships/image" Target="../media/image52.png"/><Relationship Id="rId38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20" Type="http://schemas.microsoft.com/office/2007/relationships/hdphoto" Target="../media/hdphoto1.wdp"/><Relationship Id="rId2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46.jpeg"/><Relationship Id="rId32" Type="http://schemas.openxmlformats.org/officeDocument/2006/relationships/image" Target="../media/image51.png"/><Relationship Id="rId37" Type="http://schemas.openxmlformats.org/officeDocument/2006/relationships/image" Target="../media/image56.jpe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36" Type="http://schemas.openxmlformats.org/officeDocument/2006/relationships/image" Target="../media/image55.pn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42.png"/><Relationship Id="rId31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44.png"/><Relationship Id="rId27" Type="http://schemas.microsoft.com/office/2007/relationships/hdphoto" Target="../media/hdphoto2.wdp"/><Relationship Id="rId30" Type="http://schemas.openxmlformats.org/officeDocument/2006/relationships/image" Target="../media/image50.png"/><Relationship Id="rId35" Type="http://schemas.openxmlformats.org/officeDocument/2006/relationships/image" Target="../media/image54.png"/><Relationship Id="rId8" Type="http://schemas.openxmlformats.org/officeDocument/2006/relationships/image" Target="../media/image34.jpeg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tiff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microsoft.com/office/2007/relationships/hdphoto" Target="../media/hdphoto5.wdp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g"/><Relationship Id="rId7" Type="http://schemas.openxmlformats.org/officeDocument/2006/relationships/image" Target="../media/image113.png"/><Relationship Id="rId12" Type="http://schemas.openxmlformats.org/officeDocument/2006/relationships/image" Target="../media/image1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0.gif"/><Relationship Id="rId5" Type="http://schemas.openxmlformats.org/officeDocument/2006/relationships/image" Target="../media/image111.png"/><Relationship Id="rId10" Type="http://schemas.microsoft.com/office/2007/relationships/hdphoto" Target="../media/hdphoto7.wdp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tif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ti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25.jpeg"/><Relationship Id="rId5" Type="http://schemas.openxmlformats.org/officeDocument/2006/relationships/image" Target="../media/image23.png"/><Relationship Id="rId10" Type="http://schemas.openxmlformats.org/officeDocument/2006/relationships/image" Target="../media/image7.emf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550678" y="2456892"/>
            <a:ext cx="63374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r>
              <a:rPr kumimoji="0" lang="en-US" altLang="zh-TW" b="1" dirty="0"/>
              <a:t>Best 3D digital innovation platform for R&amp;D design and manufacturing</a:t>
            </a:r>
            <a:endParaRPr kumimoji="0" lang="zh-TW" altLang="en-US" b="1" dirty="0"/>
          </a:p>
        </p:txBody>
      </p:sp>
      <p:sp>
        <p:nvSpPr>
          <p:cNvPr id="8" name="副標題 2"/>
          <p:cNvSpPr>
            <a:spLocks noGrp="1"/>
          </p:cNvSpPr>
          <p:nvPr/>
        </p:nvSpPr>
        <p:spPr bwMode="auto">
          <a:xfrm>
            <a:off x="561632" y="4797152"/>
            <a:ext cx="416621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zh-TW" sz="2000" dirty="0">
                <a:solidFill>
                  <a:schemeClr val="bg1"/>
                </a:solidFill>
              </a:rPr>
              <a:t>Garry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Hsu,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General manager</a:t>
            </a:r>
          </a:p>
          <a:p>
            <a:pPr algn="l" eaLnBrk="1" hangingPunct="1"/>
            <a:r>
              <a:rPr lang="en-US" altLang="zh-TW" sz="2000" dirty="0">
                <a:solidFill>
                  <a:schemeClr val="bg1"/>
                </a:solidFill>
              </a:rPr>
              <a:t>Nov. 3, 2022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上-下雙向箭號 25"/>
          <p:cNvSpPr/>
          <p:nvPr/>
        </p:nvSpPr>
        <p:spPr>
          <a:xfrm rot="8100000">
            <a:off x="8470483" y="4676343"/>
            <a:ext cx="146294" cy="820938"/>
          </a:xfrm>
          <a:prstGeom prst="upDown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458844" y="5202794"/>
            <a:ext cx="4001981" cy="1245209"/>
            <a:chOff x="7010138" y="5415695"/>
            <a:chExt cx="5674724" cy="1775905"/>
          </a:xfrm>
        </p:grpSpPr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6891" y="5415695"/>
              <a:ext cx="3720237" cy="1279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" name="Text Box 62"/>
            <p:cNvSpPr txBox="1">
              <a:spLocks noChangeArrowheads="1"/>
            </p:cNvSpPr>
            <p:nvPr/>
          </p:nvSpPr>
          <p:spPr bwMode="auto">
            <a:xfrm>
              <a:off x="7010138" y="6703458"/>
              <a:ext cx="5674724" cy="48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1" tIns="46036" rIns="92071" bIns="46036">
              <a:spAutoFit/>
            </a:bodyPr>
            <a:lstStyle>
              <a:defPPr>
                <a:defRPr lang="en-US"/>
              </a:defPPr>
              <a:lvl1pPr marL="0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9576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79152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8728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58303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97879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37455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77031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16607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Standardized Parts Library</a:t>
              </a:r>
            </a:p>
          </p:txBody>
        </p:sp>
      </p:grpSp>
      <p:sp>
        <p:nvSpPr>
          <p:cNvPr id="112" name="圓角矩形 111"/>
          <p:cNvSpPr/>
          <p:nvPr/>
        </p:nvSpPr>
        <p:spPr>
          <a:xfrm>
            <a:off x="5377744" y="3360211"/>
            <a:ext cx="2089093" cy="131456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11" name="圓角矩形 110"/>
          <p:cNvSpPr/>
          <p:nvPr/>
        </p:nvSpPr>
        <p:spPr>
          <a:xfrm>
            <a:off x="7565797" y="1213487"/>
            <a:ext cx="1963493" cy="1571420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09" name="圓角矩形 108"/>
          <p:cNvSpPr/>
          <p:nvPr/>
        </p:nvSpPr>
        <p:spPr>
          <a:xfrm>
            <a:off x="5321394" y="1213487"/>
            <a:ext cx="2145443" cy="157142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08" name="圓角矩形 107"/>
          <p:cNvSpPr/>
          <p:nvPr/>
        </p:nvSpPr>
        <p:spPr>
          <a:xfrm>
            <a:off x="3092296" y="1231219"/>
            <a:ext cx="2145443" cy="15714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863289" y="1238595"/>
            <a:ext cx="2145443" cy="157142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62" name="椭圆 161"/>
          <p:cNvSpPr/>
          <p:nvPr/>
        </p:nvSpPr>
        <p:spPr>
          <a:xfrm>
            <a:off x="8589782" y="3238392"/>
            <a:ext cx="2762051" cy="147300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297151" y="3156816"/>
            <a:ext cx="2592490" cy="155458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1619" y="3281629"/>
            <a:ext cx="1954153" cy="1404342"/>
            <a:chOff x="3903372" y="2887462"/>
            <a:chExt cx="2181609" cy="1377555"/>
          </a:xfrm>
        </p:grpSpPr>
        <p:pic>
          <p:nvPicPr>
            <p:cNvPr id="45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80000">
              <a:off x="4157746" y="2887462"/>
              <a:ext cx="1361179" cy="1060366"/>
            </a:xfrm>
            <a:prstGeom prst="rect">
              <a:avLst/>
            </a:prstGeom>
          </p:spPr>
        </p:pic>
        <p:sp>
          <p:nvSpPr>
            <p:cNvPr id="46" name="Text Box 29"/>
            <p:cNvSpPr txBox="1">
              <a:spLocks noChangeArrowheads="1"/>
            </p:cNvSpPr>
            <p:nvPr/>
          </p:nvSpPr>
          <p:spPr bwMode="auto">
            <a:xfrm>
              <a:off x="3903372" y="3779985"/>
              <a:ext cx="2181609" cy="48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PDM/Manage/PLM/EOP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 E Vault/Project Mgt</a:t>
              </a:r>
              <a:endParaRPr lang="zh-CN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550981" y="3313113"/>
            <a:ext cx="1343776" cy="926779"/>
            <a:chOff x="1442655" y="3356992"/>
            <a:chExt cx="1343776" cy="1235706"/>
          </a:xfrm>
        </p:grpSpPr>
        <p:pic>
          <p:nvPicPr>
            <p:cNvPr id="43" name="Picture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2655" y="3356992"/>
              <a:ext cx="1123112" cy="1196575"/>
            </a:xfrm>
            <a:prstGeom prst="rect">
              <a:avLst/>
            </a:prstGeom>
          </p:spPr>
        </p:pic>
        <p:sp>
          <p:nvSpPr>
            <p:cNvPr id="47" name="Text Box 29"/>
            <p:cNvSpPr txBox="1">
              <a:spLocks noChangeArrowheads="1"/>
            </p:cNvSpPr>
            <p:nvPr/>
          </p:nvSpPr>
          <p:spPr bwMode="auto">
            <a:xfrm>
              <a:off x="1486775" y="4278122"/>
              <a:ext cx="1299656" cy="314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SOLIDWORKS</a:t>
              </a:r>
            </a:p>
          </p:txBody>
        </p:sp>
      </p:grpSp>
      <p:pic>
        <p:nvPicPr>
          <p:cNvPr id="1031" name="Picture 7" descr="C:\Users\io8\Pictures\PPT\character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03" y="3291150"/>
            <a:ext cx="544417" cy="62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1374478" y="3846032"/>
            <a:ext cx="1522201" cy="25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69" tIns="46035" rIns="92069" bIns="4603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TW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Engineer</a:t>
            </a:r>
            <a:endParaRPr lang="en-US" altLang="zh-CN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3762272" y="3238831"/>
            <a:ext cx="1753754" cy="779255"/>
            <a:chOff x="2559887" y="3150399"/>
            <a:chExt cx="1335281" cy="1013889"/>
          </a:xfrm>
        </p:grpSpPr>
        <p:sp>
          <p:nvSpPr>
            <p:cNvPr id="57" name="左右箭头 56"/>
            <p:cNvSpPr/>
            <p:nvPr/>
          </p:nvSpPr>
          <p:spPr>
            <a:xfrm>
              <a:off x="2845089" y="3880627"/>
              <a:ext cx="1050079" cy="283661"/>
            </a:xfrm>
            <a:prstGeom prst="left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Text Box 12"/>
            <p:cNvSpPr txBox="1">
              <a:spLocks noChangeArrowheads="1"/>
            </p:cNvSpPr>
            <p:nvPr/>
          </p:nvSpPr>
          <p:spPr bwMode="auto">
            <a:xfrm>
              <a:off x="2559887" y="3150399"/>
              <a:ext cx="1298575" cy="88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056" tIns="34529" rIns="69056" bIns="34529">
              <a:spAutoFit/>
            </a:bodyPr>
            <a:lstStyle>
              <a:defPPr>
                <a:defRPr lang="en-US"/>
              </a:defPPr>
              <a:lvl1pPr marL="0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9576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79152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8728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58303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97879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37455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77031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16607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TW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Check Out</a:t>
              </a: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/Check In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Part/Assembly</a:t>
              </a:r>
            </a:p>
          </p:txBody>
        </p:sp>
      </p:grpSp>
      <p:grpSp>
        <p:nvGrpSpPr>
          <p:cNvPr id="1024" name="组合 1023"/>
          <p:cNvGrpSpPr/>
          <p:nvPr/>
        </p:nvGrpSpPr>
        <p:grpSpPr>
          <a:xfrm>
            <a:off x="6267676" y="2824965"/>
            <a:ext cx="1905329" cy="697053"/>
            <a:chOff x="4327896" y="2568802"/>
            <a:chExt cx="2135912" cy="852364"/>
          </a:xfrm>
        </p:grpSpPr>
        <p:sp>
          <p:nvSpPr>
            <p:cNvPr id="138" name="左右箭头 137"/>
            <p:cNvSpPr/>
            <p:nvPr/>
          </p:nvSpPr>
          <p:spPr>
            <a:xfrm rot="5400000">
              <a:off x="4156250" y="2740448"/>
              <a:ext cx="623257" cy="279966"/>
            </a:xfrm>
            <a:prstGeom prst="left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Text Box 12"/>
            <p:cNvSpPr txBox="1">
              <a:spLocks noChangeArrowheads="1"/>
            </p:cNvSpPr>
            <p:nvPr/>
          </p:nvSpPr>
          <p:spPr bwMode="auto">
            <a:xfrm>
              <a:off x="4607832" y="2613300"/>
              <a:ext cx="1855976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defPPr>
                <a:defRPr lang="en-US"/>
              </a:defPPr>
              <a:lvl1pPr marL="0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9576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79152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8728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58303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97879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37455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77031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16607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TW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Check Out</a:t>
              </a: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/Check In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Part/Assembly</a:t>
              </a:r>
            </a:p>
          </p:txBody>
        </p:sp>
      </p:grpSp>
      <p:sp>
        <p:nvSpPr>
          <p:cNvPr id="152" name="Text Box 62"/>
          <p:cNvSpPr txBox="1">
            <a:spLocks noChangeArrowheads="1"/>
          </p:cNvSpPr>
          <p:nvPr/>
        </p:nvSpPr>
        <p:spPr bwMode="auto">
          <a:xfrm>
            <a:off x="1625447" y="4297456"/>
            <a:ext cx="1851068" cy="29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69" tIns="46035" rIns="92069" bIns="46035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3D</a:t>
            </a:r>
            <a:r>
              <a:rPr lang="zh-CN" altLang="en-US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en-US" altLang="zh-CN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Model Design</a:t>
            </a:r>
          </a:p>
        </p:txBody>
      </p:sp>
      <p:sp>
        <p:nvSpPr>
          <p:cNvPr id="169" name="Text Box 12"/>
          <p:cNvSpPr txBox="1">
            <a:spLocks noChangeArrowheads="1"/>
          </p:cNvSpPr>
          <p:nvPr/>
        </p:nvSpPr>
        <p:spPr bwMode="auto">
          <a:xfrm rot="20700000">
            <a:off x="8744279" y="4671012"/>
            <a:ext cx="730612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4" tIns="34529" rIns="69054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zh-CN" altLang="en-US" sz="1200" b="1" dirty="0">
                <a:solidFill>
                  <a:srgbClr val="F79646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回饋</a:t>
            </a:r>
            <a:endParaRPr lang="en-US" altLang="zh-CN" sz="1200" b="1" dirty="0">
              <a:solidFill>
                <a:srgbClr val="F79646">
                  <a:lumMod val="75000"/>
                </a:srgbClr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66" name="Text Box 12"/>
          <p:cNvSpPr txBox="1">
            <a:spLocks noChangeArrowheads="1"/>
          </p:cNvSpPr>
          <p:nvPr/>
        </p:nvSpPr>
        <p:spPr bwMode="auto">
          <a:xfrm>
            <a:off x="7495773" y="3574273"/>
            <a:ext cx="753669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4" tIns="34529" rIns="69054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Reading</a:t>
            </a:r>
          </a:p>
        </p:txBody>
      </p:sp>
      <p:pic>
        <p:nvPicPr>
          <p:cNvPr id="1037" name="Picture 13" descr="C:\Users\io8\Pictures\PPT\character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9013" y="3403575"/>
            <a:ext cx="641423" cy="6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 Box 29"/>
          <p:cNvSpPr txBox="1">
            <a:spLocks noChangeArrowheads="1"/>
          </p:cNvSpPr>
          <p:nvPr/>
        </p:nvSpPr>
        <p:spPr bwMode="auto">
          <a:xfrm>
            <a:off x="9950523" y="4079545"/>
            <a:ext cx="1068568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3" tIns="34529" rIns="69053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200" b="1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eDrawings</a:t>
            </a:r>
            <a:endParaRPr lang="en-US" altLang="zh-CN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61" name="Text Box 62"/>
          <p:cNvSpPr txBox="1">
            <a:spLocks noChangeArrowheads="1"/>
          </p:cNvSpPr>
          <p:nvPr/>
        </p:nvSpPr>
        <p:spPr bwMode="auto">
          <a:xfrm>
            <a:off x="8560847" y="4008254"/>
            <a:ext cx="1521488" cy="26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3" tIns="34529" rIns="69053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TW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Eng. Manager</a:t>
            </a:r>
            <a:endParaRPr lang="en-US" altLang="zh-CN" sz="1425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63" name="Text Box 62"/>
          <p:cNvSpPr txBox="1">
            <a:spLocks noChangeArrowheads="1"/>
          </p:cNvSpPr>
          <p:nvPr/>
        </p:nvSpPr>
        <p:spPr bwMode="auto">
          <a:xfrm>
            <a:off x="9004405" y="4339762"/>
            <a:ext cx="1858861" cy="26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3" tIns="34529" rIns="69053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Design Approval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521" y="3587528"/>
            <a:ext cx="1051530" cy="48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右箭头 8"/>
          <p:cNvSpPr/>
          <p:nvPr/>
        </p:nvSpPr>
        <p:spPr>
          <a:xfrm>
            <a:off x="7556148" y="3834285"/>
            <a:ext cx="896816" cy="191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下弧形箭头 9"/>
          <p:cNvSpPr/>
          <p:nvPr/>
        </p:nvSpPr>
        <p:spPr>
          <a:xfrm>
            <a:off x="4377525" y="4310673"/>
            <a:ext cx="4293675" cy="475085"/>
          </a:xfrm>
          <a:prstGeom prst="curvedUpArrow">
            <a:avLst>
              <a:gd name="adj1" fmla="val 25000"/>
              <a:gd name="adj2" fmla="val 71557"/>
              <a:gd name="adj3" fmla="val 25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3" name="Text Box 12"/>
          <p:cNvSpPr txBox="1">
            <a:spLocks noChangeArrowheads="1"/>
          </p:cNvSpPr>
          <p:nvPr/>
        </p:nvSpPr>
        <p:spPr bwMode="auto">
          <a:xfrm rot="1612511">
            <a:off x="4425478" y="4266963"/>
            <a:ext cx="978857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4" tIns="34529" rIns="69054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zh-TW" altLang="en-US" sz="12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審核</a:t>
            </a:r>
            <a:r>
              <a:rPr lang="zh-CN" altLang="en-US" sz="12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請求</a:t>
            </a:r>
            <a:endParaRPr lang="en-US" altLang="zh-CN" sz="12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1" name="右弧形箭头 10"/>
          <p:cNvSpPr/>
          <p:nvPr/>
        </p:nvSpPr>
        <p:spPr>
          <a:xfrm rot="5400000">
            <a:off x="6278485" y="2363728"/>
            <a:ext cx="367859" cy="4631925"/>
          </a:xfrm>
          <a:prstGeom prst="curvedLeftArrow">
            <a:avLst>
              <a:gd name="adj1" fmla="val 25000"/>
              <a:gd name="adj2" fmla="val 74564"/>
              <a:gd name="adj3" fmla="val 319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760488" y="5041418"/>
            <a:ext cx="3377278" cy="1454850"/>
            <a:chOff x="7548880" y="4533042"/>
            <a:chExt cx="4077297" cy="1906274"/>
          </a:xfrm>
        </p:grpSpPr>
        <p:pic>
          <p:nvPicPr>
            <p:cNvPr id="96" name="Picture 2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48880" y="4533042"/>
              <a:ext cx="4077297" cy="1498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7" name="Object 22"/>
            <p:cNvGraphicFramePr>
              <a:graphicFrameLocks/>
            </p:cNvGraphicFramePr>
            <p:nvPr/>
          </p:nvGraphicFramePr>
          <p:xfrm>
            <a:off x="7726024" y="4744493"/>
            <a:ext cx="1211880" cy="893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0" imgW="9041270" imgH="7949206" progId="">
                    <p:embed/>
                  </p:oleObj>
                </mc:Choice>
                <mc:Fallback>
                  <p:oleObj name="Image" r:id="rId10" imgW="9041270" imgH="7949206" progId="">
                    <p:embed/>
                    <p:pic>
                      <p:nvPicPr>
                        <p:cNvPr id="97" name="Object 2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26024" y="4744493"/>
                          <a:ext cx="1211880" cy="8935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23"/>
            <p:cNvGraphicFramePr>
              <a:graphicFrameLocks/>
            </p:cNvGraphicFramePr>
            <p:nvPr/>
          </p:nvGraphicFramePr>
          <p:xfrm>
            <a:off x="9047420" y="4701608"/>
            <a:ext cx="1196361" cy="902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2" imgW="9041270" imgH="7847619" progId="">
                    <p:embed/>
                  </p:oleObj>
                </mc:Choice>
                <mc:Fallback>
                  <p:oleObj name="Image" r:id="rId12" imgW="9041270" imgH="7847619" progId="">
                    <p:embed/>
                    <p:pic>
                      <p:nvPicPr>
                        <p:cNvPr id="98" name="Object 2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7420" y="4701608"/>
                          <a:ext cx="1196361" cy="902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24"/>
            <p:cNvGraphicFramePr>
              <a:graphicFrameLocks/>
            </p:cNvGraphicFramePr>
            <p:nvPr/>
          </p:nvGraphicFramePr>
          <p:xfrm>
            <a:off x="10312133" y="4709251"/>
            <a:ext cx="1085531" cy="9034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4" imgW="10450794" imgH="7695238" progId="">
                    <p:embed/>
                  </p:oleObj>
                </mc:Choice>
                <mc:Fallback>
                  <p:oleObj name="Image" r:id="rId14" imgW="10450794" imgH="7695238" progId="">
                    <p:embed/>
                    <p:pic>
                      <p:nvPicPr>
                        <p:cNvPr id="99" name="Object 2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12133" y="4709251"/>
                          <a:ext cx="1085531" cy="9034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" name="Text Box 62"/>
            <p:cNvSpPr txBox="1">
              <a:spLocks noChangeArrowheads="1"/>
            </p:cNvSpPr>
            <p:nvPr/>
          </p:nvSpPr>
          <p:spPr bwMode="auto">
            <a:xfrm>
              <a:off x="7715167" y="6021293"/>
              <a:ext cx="3462599" cy="41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defPPr>
                <a:defRPr lang="en-US"/>
              </a:defPPr>
              <a:lvl1pPr marL="0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9576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79152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8728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58303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97879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37455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77031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16607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Modular 3D Platform</a:t>
              </a:r>
            </a:p>
          </p:txBody>
        </p:sp>
      </p:grpSp>
      <p:sp>
        <p:nvSpPr>
          <p:cNvPr id="14" name="上下箭头 13"/>
          <p:cNvSpPr/>
          <p:nvPr/>
        </p:nvSpPr>
        <p:spPr>
          <a:xfrm rot="2760000">
            <a:off x="4509800" y="4674922"/>
            <a:ext cx="113707" cy="81525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左右箭头 12"/>
          <p:cNvSpPr/>
          <p:nvPr/>
        </p:nvSpPr>
        <p:spPr>
          <a:xfrm>
            <a:off x="4360309" y="5582645"/>
            <a:ext cx="757641" cy="194018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AutoShape 9" descr="「DS solidworks」的圖片搜尋結果"/>
          <p:cNvSpPr>
            <a:spLocks noChangeAspect="1" noChangeArrowheads="1"/>
          </p:cNvSpPr>
          <p:nvPr/>
        </p:nvSpPr>
        <p:spPr bwMode="auto">
          <a:xfrm flipV="1">
            <a:off x="690798" y="160339"/>
            <a:ext cx="1293578" cy="129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118845" y="1225840"/>
            <a:ext cx="1294995" cy="1611151"/>
            <a:chOff x="3491880" y="1281643"/>
            <a:chExt cx="1294995" cy="1611151"/>
          </a:xfrm>
        </p:grpSpPr>
        <p:grpSp>
          <p:nvGrpSpPr>
            <p:cNvPr id="50" name="组合 49"/>
            <p:cNvGrpSpPr/>
            <p:nvPr/>
          </p:nvGrpSpPr>
          <p:grpSpPr>
            <a:xfrm>
              <a:off x="3529698" y="1985742"/>
              <a:ext cx="1199263" cy="907052"/>
              <a:chOff x="2875401" y="5067295"/>
              <a:chExt cx="1299656" cy="1278004"/>
            </a:xfrm>
          </p:grpSpPr>
          <p:pic>
            <p:nvPicPr>
              <p:cNvPr id="55" name="Picture 6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0364" y="5067295"/>
                <a:ext cx="1191512" cy="1128165"/>
              </a:xfrm>
              <a:prstGeom prst="rect">
                <a:avLst/>
              </a:prstGeom>
            </p:spPr>
          </p:pic>
          <p:sp>
            <p:nvSpPr>
              <p:cNvPr id="56" name="Text Box 29"/>
              <p:cNvSpPr txBox="1">
                <a:spLocks noChangeArrowheads="1"/>
              </p:cNvSpPr>
              <p:nvPr/>
            </p:nvSpPr>
            <p:spPr bwMode="auto">
              <a:xfrm>
                <a:off x="2875401" y="6012879"/>
                <a:ext cx="1299656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</a:rPr>
                  <a:t>Composer</a:t>
                </a: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3491880" y="1281643"/>
              <a:ext cx="1294995" cy="817579"/>
              <a:chOff x="3607529" y="4500853"/>
              <a:chExt cx="1403402" cy="1151941"/>
            </a:xfrm>
          </p:grpSpPr>
          <p:pic>
            <p:nvPicPr>
              <p:cNvPr id="1034" name="Picture 10" descr="C:\Users\io8\Pictures\PPT\character3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6729" y="4500853"/>
                <a:ext cx="743030" cy="971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 Box 29"/>
              <p:cNvSpPr txBox="1">
                <a:spLocks noChangeArrowheads="1"/>
              </p:cNvSpPr>
              <p:nvPr/>
            </p:nvSpPr>
            <p:spPr bwMode="auto">
              <a:xfrm>
                <a:off x="3607529" y="5294356"/>
                <a:ext cx="1403402" cy="358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文檔</a:t>
                </a:r>
                <a:r>
                  <a:rPr lang="en-US" altLang="zh-TW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/</a:t>
                </a: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售服工程師</a:t>
                </a: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5299220" y="1185339"/>
            <a:ext cx="1201966" cy="1650463"/>
            <a:chOff x="2411760" y="1228259"/>
            <a:chExt cx="1201966" cy="1650463"/>
          </a:xfrm>
        </p:grpSpPr>
        <p:grpSp>
          <p:nvGrpSpPr>
            <p:cNvPr id="41" name="组合 40"/>
            <p:cNvGrpSpPr/>
            <p:nvPr/>
          </p:nvGrpSpPr>
          <p:grpSpPr>
            <a:xfrm>
              <a:off x="2414463" y="2062940"/>
              <a:ext cx="1199263" cy="815782"/>
              <a:chOff x="2467334" y="4754059"/>
              <a:chExt cx="1299656" cy="1149408"/>
            </a:xfrm>
          </p:grpSpPr>
          <p:pic>
            <p:nvPicPr>
              <p:cNvPr id="52" name="Picture 7"/>
              <p:cNvPicPr>
                <a:picLocks noChangeAspect="1"/>
              </p:cNvPicPr>
              <p:nvPr/>
            </p:nvPicPr>
            <p:blipFill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76565" y="4754059"/>
                <a:ext cx="945249" cy="866806"/>
              </a:xfrm>
              <a:prstGeom prst="rect">
                <a:avLst/>
              </a:prstGeom>
            </p:spPr>
          </p:pic>
          <p:sp>
            <p:nvSpPr>
              <p:cNvPr id="53" name="Text Box 29"/>
              <p:cNvSpPr txBox="1">
                <a:spLocks noChangeArrowheads="1"/>
              </p:cNvSpPr>
              <p:nvPr/>
            </p:nvSpPr>
            <p:spPr bwMode="auto">
              <a:xfrm>
                <a:off x="2467334" y="5571047"/>
                <a:ext cx="1299656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</a:rPr>
                  <a:t>Simulation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2411760" y="1228259"/>
              <a:ext cx="1199263" cy="877945"/>
              <a:chOff x="5314543" y="1747751"/>
              <a:chExt cx="1299656" cy="1236995"/>
            </a:xfrm>
          </p:grpSpPr>
          <p:pic>
            <p:nvPicPr>
              <p:cNvPr id="1035" name="Picture 11" descr="C:\Users\io8\Pictures\PPT\character6.pn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715" y="1747751"/>
                <a:ext cx="682715" cy="1015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Text Box 29"/>
              <p:cNvSpPr txBox="1">
                <a:spLocks noChangeArrowheads="1"/>
              </p:cNvSpPr>
              <p:nvPr/>
            </p:nvSpPr>
            <p:spPr bwMode="auto">
              <a:xfrm>
                <a:off x="5314543" y="2652326"/>
                <a:ext cx="1299656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zh-CN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分析工程師</a:t>
                </a:r>
                <a:endPara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endParaRPr>
              </a:p>
            </p:txBody>
          </p:sp>
        </p:grpSp>
      </p:grpSp>
      <p:grpSp>
        <p:nvGrpSpPr>
          <p:cNvPr id="15" name="群組 14"/>
          <p:cNvGrpSpPr/>
          <p:nvPr/>
        </p:nvGrpSpPr>
        <p:grpSpPr>
          <a:xfrm>
            <a:off x="797045" y="1190595"/>
            <a:ext cx="1319009" cy="1634651"/>
            <a:chOff x="251520" y="1233515"/>
            <a:chExt cx="1319009" cy="1634651"/>
          </a:xfrm>
        </p:grpSpPr>
        <p:grpSp>
          <p:nvGrpSpPr>
            <p:cNvPr id="121" name="组合 120"/>
            <p:cNvGrpSpPr/>
            <p:nvPr/>
          </p:nvGrpSpPr>
          <p:grpSpPr>
            <a:xfrm>
              <a:off x="317764" y="1978471"/>
              <a:ext cx="1252765" cy="889695"/>
              <a:chOff x="1428793" y="3356992"/>
              <a:chExt cx="1357638" cy="1253549"/>
            </a:xfrm>
          </p:grpSpPr>
          <p:pic>
            <p:nvPicPr>
              <p:cNvPr id="122" name="Picture 8"/>
              <p:cNvPicPr>
                <a:picLocks noChangeAspect="1"/>
              </p:cNvPicPr>
              <p:nvPr/>
            </p:nvPicPr>
            <p:blipFill rotWithShape="1"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2655" y="3356992"/>
                <a:ext cx="1123112" cy="1196575"/>
              </a:xfrm>
              <a:prstGeom prst="rect">
                <a:avLst/>
              </a:prstGeom>
            </p:spPr>
          </p:pic>
          <p:sp>
            <p:nvSpPr>
              <p:cNvPr id="123" name="Text Box 29"/>
              <p:cNvSpPr txBox="1">
                <a:spLocks noChangeArrowheads="1"/>
              </p:cNvSpPr>
              <p:nvPr/>
            </p:nvSpPr>
            <p:spPr bwMode="auto">
              <a:xfrm>
                <a:off x="1428793" y="4278121"/>
                <a:ext cx="1357638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</a:rPr>
                  <a:t>SOLIDWORKS</a:t>
                </a:r>
              </a:p>
            </p:txBody>
          </p:sp>
        </p:grpSp>
        <p:grpSp>
          <p:nvGrpSpPr>
            <p:cNvPr id="124" name="组合 123"/>
            <p:cNvGrpSpPr/>
            <p:nvPr/>
          </p:nvGrpSpPr>
          <p:grpSpPr>
            <a:xfrm>
              <a:off x="251520" y="1233515"/>
              <a:ext cx="1199263" cy="884280"/>
              <a:chOff x="1414148" y="1459983"/>
              <a:chExt cx="1299656" cy="1245920"/>
            </a:xfrm>
          </p:grpSpPr>
          <p:pic>
            <p:nvPicPr>
              <p:cNvPr id="125" name="Picture 8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26957" y="1459983"/>
                <a:ext cx="692306" cy="1041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6" name="Text Box 29"/>
              <p:cNvSpPr txBox="1">
                <a:spLocks noChangeArrowheads="1"/>
              </p:cNvSpPr>
              <p:nvPr/>
            </p:nvSpPr>
            <p:spPr bwMode="auto">
              <a:xfrm>
                <a:off x="1414148" y="2373483"/>
                <a:ext cx="1299656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機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構工程師</a:t>
                </a:r>
                <a:endPara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endParaRPr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7565816" y="1225839"/>
            <a:ext cx="936085" cy="1601276"/>
            <a:chOff x="6701839" y="1268760"/>
            <a:chExt cx="936085" cy="1601276"/>
          </a:xfrm>
        </p:grpSpPr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>
              <a:off x="6823393" y="2634104"/>
              <a:ext cx="800315" cy="2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MBD</a:t>
              </a: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6701839" y="1268760"/>
              <a:ext cx="936085" cy="831398"/>
              <a:chOff x="1507413" y="1572173"/>
              <a:chExt cx="1014447" cy="1171411"/>
            </a:xfrm>
          </p:grpSpPr>
          <p:pic>
            <p:nvPicPr>
              <p:cNvPr id="80" name="Picture 8" descr="C:\Users\io8\Pictures\PPT\character4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7382" y="1572173"/>
                <a:ext cx="573358" cy="820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Text Box 29"/>
              <p:cNvSpPr txBox="1">
                <a:spLocks noChangeArrowheads="1"/>
              </p:cNvSpPr>
              <p:nvPr/>
            </p:nvSpPr>
            <p:spPr bwMode="auto">
              <a:xfrm>
                <a:off x="1507413" y="2385146"/>
                <a:ext cx="1014447" cy="358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製造</a:t>
                </a:r>
                <a:r>
                  <a:rPr lang="en-US" altLang="zh-TW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/</a:t>
                </a: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廠商</a:t>
                </a: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583" y="2090067"/>
              <a:ext cx="692520" cy="546845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4270972" y="1106387"/>
            <a:ext cx="1134584" cy="1703629"/>
            <a:chOff x="6660194" y="1171813"/>
            <a:chExt cx="1134584" cy="1703629"/>
          </a:xfrm>
        </p:grpSpPr>
        <p:pic>
          <p:nvPicPr>
            <p:cNvPr id="83" name="Picture 9" descr="C:\Users\io8\Pictures\PPT\character2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463" y="1171813"/>
              <a:ext cx="532047" cy="749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 Box 29"/>
            <p:cNvSpPr txBox="1">
              <a:spLocks noChangeArrowheads="1"/>
            </p:cNvSpPr>
            <p:nvPr/>
          </p:nvSpPr>
          <p:spPr bwMode="auto">
            <a:xfrm>
              <a:off x="6660194" y="1874746"/>
              <a:ext cx="1134584" cy="2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市場行銷</a:t>
              </a:r>
              <a:endParaRPr lang="en-US" altLang="zh-CN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  <p:pic>
          <p:nvPicPr>
            <p:cNvPr id="89" name="圖片 8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7105" b="98026" l="39167" r="94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0" t="17671" r="5900" b="2750"/>
            <a:stretch/>
          </p:blipFill>
          <p:spPr>
            <a:xfrm>
              <a:off x="6793883" y="2073600"/>
              <a:ext cx="771635" cy="561189"/>
            </a:xfrm>
            <a:prstGeom prst="rect">
              <a:avLst/>
            </a:prstGeom>
          </p:spPr>
        </p:pic>
        <p:sp>
          <p:nvSpPr>
            <p:cNvPr id="85" name="Text Box 29"/>
            <p:cNvSpPr txBox="1">
              <a:spLocks noChangeArrowheads="1"/>
            </p:cNvSpPr>
            <p:nvPr/>
          </p:nvSpPr>
          <p:spPr bwMode="auto">
            <a:xfrm>
              <a:off x="6793626" y="2639510"/>
              <a:ext cx="800315" cy="2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Visualize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8518554" y="1238595"/>
            <a:ext cx="1063467" cy="1591600"/>
            <a:chOff x="7644727" y="1281516"/>
            <a:chExt cx="1063467" cy="1591600"/>
          </a:xfrm>
        </p:grpSpPr>
        <p:grpSp>
          <p:nvGrpSpPr>
            <p:cNvPr id="92" name="组合 78"/>
            <p:cNvGrpSpPr/>
            <p:nvPr/>
          </p:nvGrpSpPr>
          <p:grpSpPr>
            <a:xfrm>
              <a:off x="7677455" y="1281516"/>
              <a:ext cx="936085" cy="816203"/>
              <a:chOff x="1540380" y="1517958"/>
              <a:chExt cx="1014447" cy="1150001"/>
            </a:xfrm>
          </p:grpSpPr>
          <p:pic>
            <p:nvPicPr>
              <p:cNvPr id="94" name="Picture 8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0" b="100000" l="0" r="9921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37052" y="1517958"/>
                <a:ext cx="610527" cy="793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Text Box 29"/>
              <p:cNvSpPr txBox="1">
                <a:spLocks noChangeArrowheads="1"/>
              </p:cNvSpPr>
              <p:nvPr/>
            </p:nvSpPr>
            <p:spPr bwMode="auto">
              <a:xfrm>
                <a:off x="1540380" y="2309521"/>
                <a:ext cx="1014447" cy="358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製造</a:t>
                </a:r>
                <a:r>
                  <a:rPr lang="en-US" altLang="zh-TW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/</a:t>
                </a: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生產</a:t>
                </a:r>
              </a:p>
            </p:txBody>
          </p:sp>
        </p:grp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99638">
                          <a14:foregroundMark x1="88768" y1="20833" x2="88768" y2="20833"/>
                          <a14:foregroundMark x1="90217" y1="29924" x2="90217" y2="29924"/>
                          <a14:foregroundMark x1="86594" y1="39015" x2="86594" y2="39015"/>
                          <a14:foregroundMark x1="86232" y1="57955" x2="86232" y2="57955"/>
                          <a14:foregroundMark x1="82609" y1="74621" x2="82609" y2="74621"/>
                          <a14:foregroundMark x1="71014" y1="74621" x2="71014" y2="74621"/>
                          <a14:foregroundMark x1="76087" y1="63258" x2="76087" y2="63258"/>
                          <a14:foregroundMark x1="90942" y1="76515" x2="90942" y2="76515"/>
                          <a14:foregroundMark x1="97101" y1="68182" x2="97101" y2="68182"/>
                          <a14:foregroundMark x1="93478" y1="82576" x2="93478" y2="82576"/>
                          <a14:foregroundMark x1="93478" y1="91288" x2="93478" y2="91288"/>
                          <a14:foregroundMark x1="91667" y1="79167" x2="91667" y2="79167"/>
                          <a14:foregroundMark x1="47101" y1="31818" x2="47101" y2="318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686" y="2087155"/>
              <a:ext cx="574746" cy="549757"/>
            </a:xfrm>
            <a:prstGeom prst="rect">
              <a:avLst/>
            </a:prstGeom>
          </p:spPr>
        </p:pic>
        <p:sp>
          <p:nvSpPr>
            <p:cNvPr id="103" name="Text Box 29"/>
            <p:cNvSpPr txBox="1">
              <a:spLocks noChangeArrowheads="1"/>
            </p:cNvSpPr>
            <p:nvPr/>
          </p:nvSpPr>
          <p:spPr bwMode="auto">
            <a:xfrm>
              <a:off x="7644727" y="2637184"/>
              <a:ext cx="1063467" cy="2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SW CAM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6091308" y="1213680"/>
            <a:ext cx="1618504" cy="1617110"/>
            <a:chOff x="5364088" y="1256601"/>
            <a:chExt cx="1618504" cy="1617110"/>
          </a:xfrm>
        </p:grpSpPr>
        <p:grpSp>
          <p:nvGrpSpPr>
            <p:cNvPr id="70" name="组合 9"/>
            <p:cNvGrpSpPr/>
            <p:nvPr/>
          </p:nvGrpSpPr>
          <p:grpSpPr>
            <a:xfrm>
              <a:off x="5364088" y="2037249"/>
              <a:ext cx="1618504" cy="836462"/>
              <a:chOff x="5810867" y="2102697"/>
              <a:chExt cx="1618504" cy="1115280"/>
            </a:xfrm>
          </p:grpSpPr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51849" y="2102697"/>
                <a:ext cx="466835" cy="798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4" descr="http://upload.wikimedia.org/wikipedia/commons/thumb/9/9d/Vernier_Caliper_150mm.svg/650px-Vernier_Caliper_150mm.svg.png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936290" y="2410253"/>
                <a:ext cx="715638" cy="357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5810867" y="2848646"/>
                <a:ext cx="1618504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Inspection</a:t>
                </a:r>
                <a:endParaRPr lang="zh-CN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endParaRPr>
              </a:p>
            </p:txBody>
          </p:sp>
        </p:grpSp>
        <p:sp>
          <p:nvSpPr>
            <p:cNvPr id="69" name="Text Box 29"/>
            <p:cNvSpPr txBox="1">
              <a:spLocks noChangeArrowheads="1"/>
            </p:cNvSpPr>
            <p:nvPr/>
          </p:nvSpPr>
          <p:spPr bwMode="auto">
            <a:xfrm>
              <a:off x="5533353" y="1847008"/>
              <a:ext cx="1199263" cy="254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defRPr/>
              </a:pP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品管工程師</a:t>
              </a:r>
            </a:p>
          </p:txBody>
        </p:sp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992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62432" y="1256601"/>
              <a:ext cx="563366" cy="563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群組 21"/>
          <p:cNvGrpSpPr/>
          <p:nvPr/>
        </p:nvGrpSpPr>
        <p:grpSpPr>
          <a:xfrm>
            <a:off x="1854274" y="1205131"/>
            <a:ext cx="1319035" cy="1629436"/>
            <a:chOff x="1308749" y="1248052"/>
            <a:chExt cx="1319035" cy="1629436"/>
          </a:xfrm>
        </p:grpSpPr>
        <p:grpSp>
          <p:nvGrpSpPr>
            <p:cNvPr id="16" name="群組 15"/>
            <p:cNvGrpSpPr/>
            <p:nvPr/>
          </p:nvGrpSpPr>
          <p:grpSpPr>
            <a:xfrm>
              <a:off x="1308749" y="1873443"/>
              <a:ext cx="1319035" cy="1004045"/>
              <a:chOff x="1308749" y="1873443"/>
              <a:chExt cx="1319035" cy="1004045"/>
            </a:xfrm>
          </p:grpSpPr>
          <p:sp>
            <p:nvSpPr>
              <p:cNvPr id="88" name="Text Box 29"/>
              <p:cNvSpPr txBox="1">
                <a:spLocks noChangeArrowheads="1"/>
              </p:cNvSpPr>
              <p:nvPr/>
            </p:nvSpPr>
            <p:spPr bwMode="auto">
              <a:xfrm>
                <a:off x="1386432" y="1873443"/>
                <a:ext cx="1134584" cy="23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zh-CN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電氣工程師</a:t>
                </a:r>
                <a:endPara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endParaRPr>
              </a:p>
            </p:txBody>
          </p:sp>
          <p:grpSp>
            <p:nvGrpSpPr>
              <p:cNvPr id="144" name="组合 143"/>
              <p:cNvGrpSpPr/>
              <p:nvPr/>
            </p:nvGrpSpPr>
            <p:grpSpPr>
              <a:xfrm>
                <a:off x="1308749" y="1988220"/>
                <a:ext cx="1319035" cy="889268"/>
                <a:chOff x="2424897" y="1670848"/>
                <a:chExt cx="1429454" cy="1252947"/>
              </a:xfrm>
            </p:grpSpPr>
            <p:pic>
              <p:nvPicPr>
                <p:cNvPr id="145" name="Picture 6"/>
                <p:cNvPicPr>
                  <a:picLocks noChangeAspect="1"/>
                </p:cNvPicPr>
                <p:nvPr/>
              </p:nvPicPr>
              <p:blipFill rotWithShape="1">
                <a:blip r:embed="rId3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21333714">
                  <a:off x="2424897" y="1670848"/>
                  <a:ext cx="1215636" cy="1252947"/>
                </a:xfrm>
                <a:prstGeom prst="rect">
                  <a:avLst/>
                </a:prstGeom>
              </p:spPr>
            </p:pic>
            <p:sp>
              <p:nvSpPr>
                <p:cNvPr id="14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554695" y="2578241"/>
                  <a:ext cx="1299656" cy="332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69056" tIns="34529" rIns="69056" bIns="34529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defRPr/>
                  </a:pPr>
                  <a:r>
                    <a:rPr lang="en-US" altLang="zh-CN" sz="1200" b="1" dirty="0">
                      <a:solidFill>
                        <a:srgbClr val="00206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</a:rPr>
                    <a:t>Electrical</a:t>
                  </a:r>
                </a:p>
              </p:txBody>
            </p:sp>
          </p:grpSp>
        </p:grpSp>
        <p:pic>
          <p:nvPicPr>
            <p:cNvPr id="107" name="Picture 11" descr="C:\Users\io8\Pictures\PPT\character6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492" y="1248052"/>
              <a:ext cx="629978" cy="72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3" name="圓角矩形 112"/>
          <p:cNvSpPr/>
          <p:nvPr/>
        </p:nvSpPr>
        <p:spPr>
          <a:xfrm>
            <a:off x="846203" y="1219371"/>
            <a:ext cx="2145443" cy="15714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Design</a:t>
            </a:r>
            <a:endParaRPr lang="zh-TW" altLang="en-US" sz="2400" b="1" dirty="0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14" name="圓角矩形 113"/>
          <p:cNvSpPr/>
          <p:nvPr/>
        </p:nvSpPr>
        <p:spPr>
          <a:xfrm>
            <a:off x="3076982" y="1248395"/>
            <a:ext cx="2145443" cy="15714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Marketing/Support</a:t>
            </a:r>
            <a:endParaRPr lang="zh-TW" altLang="en-US" sz="2400" b="1" dirty="0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15" name="圓角矩形 114"/>
          <p:cNvSpPr/>
          <p:nvPr/>
        </p:nvSpPr>
        <p:spPr>
          <a:xfrm>
            <a:off x="5322984" y="1214242"/>
            <a:ext cx="2145443" cy="15714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Quality</a:t>
            </a:r>
            <a:endParaRPr lang="zh-TW" altLang="en-US" sz="2400" b="1" dirty="0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16" name="圓角矩形 115"/>
          <p:cNvSpPr/>
          <p:nvPr/>
        </p:nvSpPr>
        <p:spPr>
          <a:xfrm>
            <a:off x="7573778" y="1222217"/>
            <a:ext cx="1963493" cy="15714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Production</a:t>
            </a:r>
            <a:endParaRPr lang="zh-TW" altLang="en-US" sz="2000" b="1" dirty="0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21" name="標題 20">
            <a:extLst>
              <a:ext uri="{FF2B5EF4-FFF2-40B4-BE49-F238E27FC236}">
                <a16:creationId xmlns:a16="http://schemas.microsoft.com/office/drawing/2014/main" id="{1A47D8C0-17E1-4C2C-8C8D-8A16E735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96844"/>
            <a:ext cx="9721080" cy="561975"/>
          </a:xfrm>
        </p:spPr>
        <p:txBody>
          <a:bodyPr/>
          <a:lstStyle/>
          <a:p>
            <a:r>
              <a:rPr lang="en-US" altLang="zh-TW" b="1" dirty="0">
                <a:ea typeface="微軟正黑體" panose="020B0604030504040204" pitchFamily="34" charset="-120"/>
              </a:rPr>
              <a:t>SWTC 3D</a:t>
            </a:r>
            <a:r>
              <a:rPr lang="zh-TW" altLang="en-US" b="1" dirty="0"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ea typeface="微軟正黑體" panose="020B0604030504040204" pitchFamily="34" charset="-120"/>
              </a:rPr>
              <a:t>Innovation Developing Platform</a:t>
            </a:r>
            <a:endParaRPr lang="zh-TW" altLang="en-US" b="1" dirty="0"/>
          </a:p>
        </p:txBody>
      </p:sp>
      <p:sp>
        <p:nvSpPr>
          <p:cNvPr id="110" name="圓角矩形 2">
            <a:extLst>
              <a:ext uri="{FF2B5EF4-FFF2-40B4-BE49-F238E27FC236}">
                <a16:creationId xmlns:a16="http://schemas.microsoft.com/office/drawing/2014/main" id="{C6236433-1F2E-40F9-B0A4-F40358A127C2}"/>
              </a:ext>
            </a:extLst>
          </p:cNvPr>
          <p:cNvSpPr/>
          <p:nvPr/>
        </p:nvSpPr>
        <p:spPr>
          <a:xfrm>
            <a:off x="690798" y="1125746"/>
            <a:ext cx="11065315" cy="1769719"/>
          </a:xfrm>
          <a:prstGeom prst="roundRect">
            <a:avLst>
              <a:gd name="adj" fmla="val 6073"/>
            </a:avLst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60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Tool</a:t>
            </a:r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9" name="圓角矩形 88">
            <a:extLst>
              <a:ext uri="{FF2B5EF4-FFF2-40B4-BE49-F238E27FC236}">
                <a16:creationId xmlns:a16="http://schemas.microsoft.com/office/drawing/2014/main" id="{52459CE2-5E47-4436-8A7C-1BECC2515613}"/>
              </a:ext>
            </a:extLst>
          </p:cNvPr>
          <p:cNvSpPr/>
          <p:nvPr/>
        </p:nvSpPr>
        <p:spPr>
          <a:xfrm>
            <a:off x="690798" y="2924944"/>
            <a:ext cx="11088054" cy="1823958"/>
          </a:xfrm>
          <a:prstGeom prst="roundRect">
            <a:avLst>
              <a:gd name="adj" fmla="val 11341"/>
            </a:avLst>
          </a:prstGeom>
          <a:solidFill>
            <a:srgbClr val="92D050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60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System</a:t>
            </a:r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0" name="圓角矩形 90">
            <a:extLst>
              <a:ext uri="{FF2B5EF4-FFF2-40B4-BE49-F238E27FC236}">
                <a16:creationId xmlns:a16="http://schemas.microsoft.com/office/drawing/2014/main" id="{AAA09BDB-FC41-4DA1-9625-7E0C405B512B}"/>
              </a:ext>
            </a:extLst>
          </p:cNvPr>
          <p:cNvSpPr/>
          <p:nvPr/>
        </p:nvSpPr>
        <p:spPr>
          <a:xfrm>
            <a:off x="695447" y="4787948"/>
            <a:ext cx="11083405" cy="1712087"/>
          </a:xfrm>
          <a:prstGeom prst="roundRect">
            <a:avLst>
              <a:gd name="adj" fmla="val 14597"/>
            </a:avLst>
          </a:prstGeom>
          <a:solidFill>
            <a:srgbClr val="FFC000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6000" b="1" dirty="0" err="1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Method+Service</a:t>
            </a:r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9020990" y="5799470"/>
            <a:ext cx="260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Scan/Print/</a:t>
            </a:r>
          </a:p>
          <a:p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Collaboration Robot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向下箭號 23"/>
          <p:cNvSpPr/>
          <p:nvPr/>
        </p:nvSpPr>
        <p:spPr>
          <a:xfrm rot="10800000" flipH="1">
            <a:off x="6315191" y="4908023"/>
            <a:ext cx="146331" cy="3461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3" name="圓角矩形 132"/>
          <p:cNvSpPr/>
          <p:nvPr/>
        </p:nvSpPr>
        <p:spPr>
          <a:xfrm>
            <a:off x="9656489" y="1206189"/>
            <a:ext cx="1963493" cy="1571420"/>
          </a:xfrm>
          <a:prstGeom prst="round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pic>
        <p:nvPicPr>
          <p:cNvPr id="135" name="Picture 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6584" y="1141609"/>
            <a:ext cx="638828" cy="7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" descr="C:\Users\io8\Pictures\PPT\character2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787" y="1111552"/>
            <a:ext cx="532047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 Box 29"/>
          <p:cNvSpPr txBox="1">
            <a:spLocks noChangeArrowheads="1"/>
          </p:cNvSpPr>
          <p:nvPr/>
        </p:nvSpPr>
        <p:spPr bwMode="auto">
          <a:xfrm>
            <a:off x="9688634" y="1836206"/>
            <a:ext cx="936085" cy="25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營運</a:t>
            </a:r>
            <a:r>
              <a:rPr lang="en-US" altLang="zh-TW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/</a:t>
            </a: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排程</a:t>
            </a:r>
          </a:p>
        </p:txBody>
      </p:sp>
      <p:sp>
        <p:nvSpPr>
          <p:cNvPr id="139" name="Text Box 29"/>
          <p:cNvSpPr txBox="1">
            <a:spLocks noChangeArrowheads="1"/>
          </p:cNvSpPr>
          <p:nvPr/>
        </p:nvSpPr>
        <p:spPr bwMode="auto">
          <a:xfrm>
            <a:off x="10669338" y="1829023"/>
            <a:ext cx="936085" cy="25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營運</a:t>
            </a:r>
            <a:r>
              <a:rPr lang="en-US" altLang="zh-TW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/</a:t>
            </a: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財務</a:t>
            </a:r>
          </a:p>
        </p:txBody>
      </p:sp>
      <p:sp>
        <p:nvSpPr>
          <p:cNvPr id="141" name="Text Box 29"/>
          <p:cNvSpPr txBox="1">
            <a:spLocks noChangeArrowheads="1"/>
          </p:cNvSpPr>
          <p:nvPr/>
        </p:nvSpPr>
        <p:spPr bwMode="auto">
          <a:xfrm>
            <a:off x="9808671" y="2595453"/>
            <a:ext cx="1667311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DELMIAWORKS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22980" y="2066734"/>
            <a:ext cx="1653003" cy="534325"/>
          </a:xfrm>
          <a:prstGeom prst="rect">
            <a:avLst/>
          </a:prstGeom>
        </p:spPr>
      </p:pic>
      <p:sp>
        <p:nvSpPr>
          <p:cNvPr id="132" name="圓角矩形 131"/>
          <p:cNvSpPr/>
          <p:nvPr/>
        </p:nvSpPr>
        <p:spPr>
          <a:xfrm>
            <a:off x="9667734" y="1203474"/>
            <a:ext cx="1963493" cy="15714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Operation</a:t>
            </a:r>
            <a:endParaRPr lang="zh-TW" altLang="en-US" sz="2400" b="1" dirty="0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42" name="圓角矩形 141"/>
          <p:cNvSpPr/>
          <p:nvPr/>
        </p:nvSpPr>
        <p:spPr>
          <a:xfrm>
            <a:off x="5369924" y="3361089"/>
            <a:ext cx="2087770" cy="1321663"/>
          </a:xfrm>
          <a:prstGeom prst="roundRect">
            <a:avLst/>
          </a:prstGeom>
          <a:solidFill>
            <a:srgbClr val="4A7EB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Manage-</a:t>
            </a:r>
            <a:r>
              <a:rPr lang="en-US" altLang="zh-TW" sz="2800" b="1" dirty="0" err="1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ment</a:t>
            </a:r>
            <a:endParaRPr lang="zh-TW" altLang="en-US" sz="2800" b="1" dirty="0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8883449" y="4984276"/>
            <a:ext cx="2866984" cy="912575"/>
            <a:chOff x="8685275" y="4862484"/>
            <a:chExt cx="3011827" cy="949178"/>
          </a:xfrm>
        </p:grpSpPr>
        <p:grpSp>
          <p:nvGrpSpPr>
            <p:cNvPr id="127" name="群組 126"/>
            <p:cNvGrpSpPr/>
            <p:nvPr/>
          </p:nvGrpSpPr>
          <p:grpSpPr>
            <a:xfrm>
              <a:off x="8685275" y="5015488"/>
              <a:ext cx="2559177" cy="778244"/>
              <a:chOff x="6572264" y="4671759"/>
              <a:chExt cx="2559177" cy="778244"/>
            </a:xfrm>
          </p:grpSpPr>
          <p:pic>
            <p:nvPicPr>
              <p:cNvPr id="128" name="圖片 127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8307583" y="4688729"/>
                <a:ext cx="823858" cy="669097"/>
              </a:xfrm>
              <a:prstGeom prst="rect">
                <a:avLst/>
              </a:prstGeom>
            </p:spPr>
          </p:pic>
          <p:pic>
            <p:nvPicPr>
              <p:cNvPr id="129" name="Picture 65" descr="C:\Users\Yang\Documents\【1】線下活動\2017 IV Day\記者會\Garry\images (1).jpg"/>
              <p:cNvPicPr>
                <a:picLocks noChangeAspect="1" noChangeArrowheads="1"/>
              </p:cNvPicPr>
              <p:nvPr/>
            </p:nvPicPr>
            <p:blipFill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7" t="18259" r="50000" b="18898"/>
              <a:stretch/>
            </p:blipFill>
            <p:spPr bwMode="auto">
              <a:xfrm>
                <a:off x="7657710" y="4792638"/>
                <a:ext cx="708819" cy="4758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581" descr="C:\Users\Yang\Pictures\下載.jpg"/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264" y="4671759"/>
                <a:ext cx="1085446" cy="778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3" name="Billede 4" descr="Billede 4">
              <a:extLst>
                <a:ext uri="{FF2B5EF4-FFF2-40B4-BE49-F238E27FC236}">
                  <a16:creationId xmlns:a16="http://schemas.microsoft.com/office/drawing/2014/main" id="{BC92F2EC-C574-4284-A617-24F2D655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rcRect l="8962" t="14903" r="11530" b="3109"/>
            <a:stretch>
              <a:fillRect/>
            </a:stretch>
          </p:blipFill>
          <p:spPr>
            <a:xfrm>
              <a:off x="10891635" y="4862484"/>
              <a:ext cx="805467" cy="949178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3172955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2" grpId="0" animBg="1"/>
      <p:bldP spid="105" grpId="0" animBg="1"/>
      <p:bldP spid="58" grpId="0"/>
      <p:bldP spid="152" grpId="0"/>
      <p:bldP spid="169" grpId="0"/>
      <p:bldP spid="166" grpId="0"/>
      <p:bldP spid="159" grpId="0"/>
      <p:bldP spid="161" grpId="0"/>
      <p:bldP spid="163" grpId="0"/>
      <p:bldP spid="9" grpId="0" animBg="1"/>
      <p:bldP spid="10" grpId="0" animBg="1"/>
      <p:bldP spid="93" grpId="0"/>
      <p:bldP spid="11" grpId="0" animBg="1"/>
      <p:bldP spid="14" grpId="0" animBg="1"/>
      <p:bldP spid="13" grpId="0" animBg="1"/>
      <p:bldP spid="113" grpId="0" animBg="1"/>
      <p:bldP spid="114" grpId="0" animBg="1"/>
      <p:bldP spid="115" grpId="0" animBg="1"/>
      <p:bldP spid="116" grpId="0" animBg="1"/>
      <p:bldP spid="110" grpId="0" animBg="1"/>
      <p:bldP spid="119" grpId="0" animBg="1"/>
      <p:bldP spid="120" grpId="0" animBg="1"/>
      <p:bldP spid="131" grpId="0"/>
      <p:bldP spid="24" grpId="0" animBg="1"/>
      <p:bldP spid="132" grpId="0" animBg="1"/>
      <p:bldP spid="1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335360" y="169858"/>
            <a:ext cx="11737304" cy="561975"/>
          </a:xfrm>
        </p:spPr>
        <p:txBody>
          <a:bodyPr/>
          <a:lstStyle/>
          <a:p>
            <a:pPr defTabSz="879105"/>
            <a:r>
              <a:rPr lang="en-US" altLang="zh-TW" b="1" dirty="0"/>
              <a:t>Consultative enterprise digital platform planning</a:t>
            </a:r>
            <a:endParaRPr lang="en-GB" sz="4000" b="1" dirty="0"/>
          </a:p>
        </p:txBody>
      </p:sp>
      <p:grpSp>
        <p:nvGrpSpPr>
          <p:cNvPr id="2" name="群組 1"/>
          <p:cNvGrpSpPr/>
          <p:nvPr/>
        </p:nvGrpSpPr>
        <p:grpSpPr>
          <a:xfrm>
            <a:off x="28957" y="947208"/>
            <a:ext cx="12097518" cy="5749004"/>
            <a:chOff x="28957" y="947208"/>
            <a:chExt cx="12097518" cy="5749004"/>
          </a:xfrm>
        </p:grpSpPr>
        <p:sp>
          <p:nvSpPr>
            <p:cNvPr id="78" name="TextBox 222"/>
            <p:cNvSpPr txBox="1"/>
            <p:nvPr/>
          </p:nvSpPr>
          <p:spPr>
            <a:xfrm>
              <a:off x="46732" y="4389892"/>
              <a:ext cx="1441749" cy="338554"/>
            </a:xfrm>
            <a:prstGeom prst="rect">
              <a:avLst/>
            </a:prstGeom>
            <a:solidFill>
              <a:srgbClr val="0081D0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91443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defTabSz="9144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Collaborate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圆角矩形 10"/>
            <p:cNvSpPr/>
            <p:nvPr/>
          </p:nvSpPr>
          <p:spPr>
            <a:xfrm>
              <a:off x="1526615" y="974936"/>
              <a:ext cx="2742691" cy="2792159"/>
            </a:xfrm>
            <a:prstGeom prst="rect">
              <a:avLst/>
            </a:prstGeom>
            <a:solidFill>
              <a:srgbClr val="96B3D7"/>
            </a:solidFill>
            <a:ln w="7620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Simulation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82" name="直接连接符 40"/>
            <p:cNvCxnSpPr/>
            <p:nvPr/>
          </p:nvCxnSpPr>
          <p:spPr>
            <a:xfrm>
              <a:off x="1029692" y="5101829"/>
              <a:ext cx="11047515" cy="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</p:cxnSp>
        <p:cxnSp>
          <p:nvCxnSpPr>
            <p:cNvPr id="83" name="直接连接符 40"/>
            <p:cNvCxnSpPr/>
            <p:nvPr/>
          </p:nvCxnSpPr>
          <p:spPr>
            <a:xfrm>
              <a:off x="1078960" y="4041754"/>
              <a:ext cx="11047515" cy="0"/>
            </a:xfrm>
            <a:prstGeom prst="line">
              <a:avLst/>
            </a:prstGeom>
            <a:noFill/>
            <a:ln w="28575" cap="flat" cmpd="sng" algn="ctr">
              <a:solidFill>
                <a:srgbClr val="98C6EA">
                  <a:lumMod val="75000"/>
                </a:srgbClr>
              </a:solidFill>
              <a:prstDash val="dash"/>
            </a:ln>
            <a:effectLst/>
          </p:spPr>
        </p:cxnSp>
        <p:sp>
          <p:nvSpPr>
            <p:cNvPr id="86" name="圆角矩形 4"/>
            <p:cNvSpPr/>
            <p:nvPr/>
          </p:nvSpPr>
          <p:spPr>
            <a:xfrm>
              <a:off x="5337692" y="947208"/>
              <a:ext cx="2831379" cy="2792160"/>
            </a:xfrm>
            <a:prstGeom prst="rect">
              <a:avLst/>
            </a:prstGeom>
            <a:solidFill>
              <a:srgbClr val="5B7F95"/>
            </a:solidFill>
            <a:ln w="7620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Design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圆角矩形 6"/>
            <p:cNvSpPr/>
            <p:nvPr/>
          </p:nvSpPr>
          <p:spPr>
            <a:xfrm>
              <a:off x="9191934" y="968713"/>
              <a:ext cx="2902851" cy="2792158"/>
            </a:xfrm>
            <a:prstGeom prst="rect">
              <a:avLst/>
            </a:prstGeom>
            <a:solidFill>
              <a:srgbClr val="92D050"/>
            </a:solidFill>
            <a:ln w="7620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Process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276" y="1437969"/>
              <a:ext cx="959296" cy="54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276" y="3014888"/>
              <a:ext cx="1012388" cy="550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80552" y="2138843"/>
              <a:ext cx="1018993" cy="78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Rectangle 76"/>
            <p:cNvSpPr>
              <a:spLocks noChangeArrowheads="1"/>
            </p:cNvSpPr>
            <p:nvPr/>
          </p:nvSpPr>
          <p:spPr bwMode="auto">
            <a:xfrm>
              <a:off x="2779882" y="1467884"/>
              <a:ext cx="1151437" cy="42064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Analysis</a:t>
              </a:r>
            </a:p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Validation</a:t>
              </a:r>
            </a:p>
          </p:txBody>
        </p:sp>
        <p:sp>
          <p:nvSpPr>
            <p:cNvPr id="95" name="Rectangle 76"/>
            <p:cNvSpPr>
              <a:spLocks noChangeArrowheads="1"/>
            </p:cNvSpPr>
            <p:nvPr/>
          </p:nvSpPr>
          <p:spPr bwMode="auto">
            <a:xfrm>
              <a:off x="2820678" y="3101419"/>
              <a:ext cx="1097898" cy="43165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kern="0" dirty="0">
                  <a:solidFill>
                    <a:srgbClr val="5F5F5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Topology Optimization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Rectangle 76"/>
            <p:cNvSpPr>
              <a:spLocks noChangeArrowheads="1"/>
            </p:cNvSpPr>
            <p:nvPr/>
          </p:nvSpPr>
          <p:spPr bwMode="auto">
            <a:xfrm>
              <a:off x="2802278" y="2238385"/>
              <a:ext cx="1257471" cy="61137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kern="0" dirty="0">
                  <a:solidFill>
                    <a:srgbClr val="5F5F5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Standard</a:t>
              </a:r>
            </a:p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Operation</a:t>
              </a:r>
            </a:p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kern="0" dirty="0">
                  <a:solidFill>
                    <a:srgbClr val="5F5F5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Process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7" name="Rectangle 76"/>
            <p:cNvSpPr>
              <a:spLocks noChangeArrowheads="1"/>
            </p:cNvSpPr>
            <p:nvPr/>
          </p:nvSpPr>
          <p:spPr bwMode="auto">
            <a:xfrm>
              <a:off x="6939318" y="1569685"/>
              <a:ext cx="987412" cy="274726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kern="0" dirty="0">
                  <a:solidFill>
                    <a:srgbClr val="5F5F5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Normalize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8" name="Rectangle 76"/>
            <p:cNvSpPr>
              <a:spLocks noChangeArrowheads="1"/>
            </p:cNvSpPr>
            <p:nvPr/>
          </p:nvSpPr>
          <p:spPr bwMode="auto">
            <a:xfrm>
              <a:off x="6939318" y="2085831"/>
              <a:ext cx="1011900" cy="26311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kern="0" dirty="0">
                  <a:solidFill>
                    <a:srgbClr val="5F5F5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Automatic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Rectangle 76"/>
            <p:cNvSpPr>
              <a:spLocks noChangeArrowheads="1"/>
            </p:cNvSpPr>
            <p:nvPr/>
          </p:nvSpPr>
          <p:spPr bwMode="auto">
            <a:xfrm>
              <a:off x="6928934" y="2465311"/>
              <a:ext cx="1045733" cy="41695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Design Approval</a:t>
              </a:r>
            </a:p>
          </p:txBody>
        </p:sp>
        <p:sp>
          <p:nvSpPr>
            <p:cNvPr id="100" name="Rectangle 76"/>
            <p:cNvSpPr>
              <a:spLocks noChangeArrowheads="1"/>
            </p:cNvSpPr>
            <p:nvPr/>
          </p:nvSpPr>
          <p:spPr bwMode="auto">
            <a:xfrm>
              <a:off x="6927799" y="3101498"/>
              <a:ext cx="1011900" cy="27641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Innovation</a:t>
              </a:r>
            </a:p>
          </p:txBody>
        </p:sp>
        <p:pic>
          <p:nvPicPr>
            <p:cNvPr id="101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4718" y="1467884"/>
              <a:ext cx="1176279" cy="621421"/>
            </a:xfrm>
            <a:prstGeom prst="rect">
              <a:avLst/>
            </a:prstGeom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5545844" y="2238385"/>
              <a:ext cx="1207537" cy="594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34718" y="2992314"/>
              <a:ext cx="1200347" cy="546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4" name="Rectangle 76"/>
            <p:cNvSpPr>
              <a:spLocks noChangeArrowheads="1"/>
            </p:cNvSpPr>
            <p:nvPr/>
          </p:nvSpPr>
          <p:spPr bwMode="auto">
            <a:xfrm>
              <a:off x="10563847" y="1583467"/>
              <a:ext cx="1311099" cy="26559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Approval</a:t>
              </a:r>
            </a:p>
          </p:txBody>
        </p:sp>
        <p:sp>
          <p:nvSpPr>
            <p:cNvPr id="105" name="Rectangle 76"/>
            <p:cNvSpPr>
              <a:spLocks noChangeArrowheads="1"/>
            </p:cNvSpPr>
            <p:nvPr/>
          </p:nvSpPr>
          <p:spPr bwMode="auto">
            <a:xfrm>
              <a:off x="10563846" y="2060060"/>
              <a:ext cx="1311099" cy="26559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kern="0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Plan &amp; Simulate</a:t>
              </a:r>
              <a:endPara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Rectangle 76"/>
            <p:cNvSpPr>
              <a:spLocks noChangeArrowheads="1"/>
            </p:cNvSpPr>
            <p:nvPr/>
          </p:nvSpPr>
          <p:spPr bwMode="auto">
            <a:xfrm>
              <a:off x="10541858" y="2517739"/>
              <a:ext cx="1486945" cy="25837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Install &amp; Maintain</a:t>
              </a:r>
            </a:p>
          </p:txBody>
        </p:sp>
        <p:sp>
          <p:nvSpPr>
            <p:cNvPr id="107" name="Rectangle 76"/>
            <p:cNvSpPr>
              <a:spLocks noChangeArrowheads="1"/>
            </p:cNvSpPr>
            <p:nvPr/>
          </p:nvSpPr>
          <p:spPr bwMode="auto">
            <a:xfrm>
              <a:off x="10546166" y="3070880"/>
              <a:ext cx="1311099" cy="41047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Operation Instruction</a:t>
              </a:r>
            </a:p>
          </p:txBody>
        </p:sp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9373832" y="1426603"/>
              <a:ext cx="1077705" cy="562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8505" y="2078188"/>
              <a:ext cx="1060620" cy="704699"/>
            </a:xfrm>
            <a:prstGeom prst="roundRect">
              <a:avLst>
                <a:gd name="adj" fmla="val 7143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图片 30" descr="图片1.t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80609" y="2910523"/>
              <a:ext cx="1076398" cy="613883"/>
            </a:xfrm>
            <a:prstGeom prst="rect">
              <a:avLst/>
            </a:prstGeom>
          </p:spPr>
        </p:pic>
        <p:sp>
          <p:nvSpPr>
            <p:cNvPr id="111" name="左箭头 31"/>
            <p:cNvSpPr/>
            <p:nvPr/>
          </p:nvSpPr>
          <p:spPr>
            <a:xfrm>
              <a:off x="4251236" y="1902171"/>
              <a:ext cx="1128795" cy="459668"/>
            </a:xfrm>
            <a:prstGeom prst="leftArrow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D8D8D8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Engineering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2" name="虚尾箭头 32"/>
            <p:cNvSpPr/>
            <p:nvPr/>
          </p:nvSpPr>
          <p:spPr>
            <a:xfrm>
              <a:off x="4323877" y="2821827"/>
              <a:ext cx="1005667" cy="451897"/>
            </a:xfrm>
            <a:prstGeom prst="stripedRightArrow">
              <a:avLst>
                <a:gd name="adj1" fmla="val 50000"/>
                <a:gd name="adj2" fmla="val 40890"/>
              </a:avLst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D8D8D8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rIns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Iteration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3" name="左箭头 26"/>
            <p:cNvSpPr/>
            <p:nvPr/>
          </p:nvSpPr>
          <p:spPr>
            <a:xfrm flipH="1">
              <a:off x="8227965" y="1861259"/>
              <a:ext cx="1009491" cy="459668"/>
            </a:xfrm>
            <a:prstGeom prst="leftArrow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D8D8D8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Validation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虚尾箭头 27"/>
            <p:cNvSpPr/>
            <p:nvPr/>
          </p:nvSpPr>
          <p:spPr>
            <a:xfrm flipH="1">
              <a:off x="8022442" y="2813614"/>
              <a:ext cx="1338821" cy="451897"/>
            </a:xfrm>
            <a:prstGeom prst="stripedRightArrow">
              <a:avLst>
                <a:gd name="adj1" fmla="val 50000"/>
                <a:gd name="adj2" fmla="val 40890"/>
              </a:avLst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D8D8D8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Design Change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圆角矩形 1"/>
            <p:cNvSpPr>
              <a:spLocks noChangeArrowheads="1"/>
            </p:cNvSpPr>
            <p:nvPr/>
          </p:nvSpPr>
          <p:spPr bwMode="auto">
            <a:xfrm>
              <a:off x="5278797" y="4273623"/>
              <a:ext cx="2937589" cy="63227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65000"/>
              </a:scheme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圆角矩形 6"/>
            <p:cNvSpPr>
              <a:spLocks noChangeArrowheads="1"/>
            </p:cNvSpPr>
            <p:nvPr/>
          </p:nvSpPr>
          <p:spPr bwMode="auto">
            <a:xfrm>
              <a:off x="5326333" y="4376086"/>
              <a:ext cx="2827668" cy="407716"/>
            </a:xfrm>
            <a:prstGeom prst="roundRect">
              <a:avLst>
                <a:gd name="adj" fmla="val 16667"/>
              </a:avLst>
            </a:prstGeom>
            <a:solidFill>
              <a:srgbClr val="5B7F95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Design Mgt.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TextBox 221"/>
            <p:cNvSpPr txBox="1"/>
            <p:nvPr/>
          </p:nvSpPr>
          <p:spPr>
            <a:xfrm>
              <a:off x="28957" y="1981944"/>
              <a:ext cx="1446292" cy="338554"/>
            </a:xfrm>
            <a:prstGeom prst="rect">
              <a:avLst/>
            </a:prstGeom>
            <a:solidFill>
              <a:srgbClr val="96B3D7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Digitalize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TextBox 223"/>
            <p:cNvSpPr txBox="1"/>
            <p:nvPr/>
          </p:nvSpPr>
          <p:spPr>
            <a:xfrm>
              <a:off x="46732" y="5838893"/>
              <a:ext cx="1410741" cy="3385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91443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defTabSz="9144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Operation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圆角矩形 1"/>
            <p:cNvSpPr>
              <a:spLocks noChangeArrowheads="1"/>
            </p:cNvSpPr>
            <p:nvPr/>
          </p:nvSpPr>
          <p:spPr bwMode="auto">
            <a:xfrm>
              <a:off x="1526615" y="5370839"/>
              <a:ext cx="10540050" cy="1325373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65000"/>
              </a:sys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b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圆角矩形 6"/>
            <p:cNvSpPr>
              <a:spLocks noChangeArrowheads="1"/>
            </p:cNvSpPr>
            <p:nvPr/>
          </p:nvSpPr>
          <p:spPr bwMode="auto">
            <a:xfrm>
              <a:off x="2093681" y="6046270"/>
              <a:ext cx="9307820" cy="44651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Enterprise</a:t>
              </a:r>
              <a:r>
                <a:rPr kumimoji="0" lang="zh-TW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PLM Platform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Rectangle 76"/>
            <p:cNvSpPr>
              <a:spLocks noChangeArrowheads="1"/>
            </p:cNvSpPr>
            <p:nvPr/>
          </p:nvSpPr>
          <p:spPr bwMode="auto">
            <a:xfrm>
              <a:off x="9546667" y="5524642"/>
              <a:ext cx="1854833" cy="42393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Quality Control</a:t>
              </a:r>
            </a:p>
          </p:txBody>
        </p:sp>
        <p:sp>
          <p:nvSpPr>
            <p:cNvPr id="122" name="Rectangle 72"/>
            <p:cNvSpPr>
              <a:spLocks noChangeArrowheads="1"/>
            </p:cNvSpPr>
            <p:nvPr/>
          </p:nvSpPr>
          <p:spPr bwMode="auto">
            <a:xfrm>
              <a:off x="4423462" y="5527324"/>
              <a:ext cx="2018623" cy="421256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Project Mgt.</a:t>
              </a:r>
            </a:p>
          </p:txBody>
        </p:sp>
        <p:sp>
          <p:nvSpPr>
            <p:cNvPr id="123" name="Rectangle 74"/>
            <p:cNvSpPr>
              <a:spLocks noChangeArrowheads="1"/>
            </p:cNvSpPr>
            <p:nvPr/>
          </p:nvSpPr>
          <p:spPr bwMode="auto">
            <a:xfrm>
              <a:off x="2116973" y="5521663"/>
              <a:ext cx="2209805" cy="42105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Requirements Mgt. &amp; tracking</a:t>
              </a:r>
            </a:p>
          </p:txBody>
        </p:sp>
        <p:sp>
          <p:nvSpPr>
            <p:cNvPr id="124" name="圆角矩形 1"/>
            <p:cNvSpPr>
              <a:spLocks noChangeArrowheads="1"/>
            </p:cNvSpPr>
            <p:nvPr/>
          </p:nvSpPr>
          <p:spPr bwMode="auto">
            <a:xfrm>
              <a:off x="9178720" y="4275999"/>
              <a:ext cx="2929998" cy="61250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65000"/>
              </a:scheme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b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5" name="圆角矩形 6"/>
            <p:cNvSpPr>
              <a:spLocks noChangeArrowheads="1"/>
            </p:cNvSpPr>
            <p:nvPr/>
          </p:nvSpPr>
          <p:spPr bwMode="auto">
            <a:xfrm>
              <a:off x="9282709" y="4377973"/>
              <a:ext cx="2732880" cy="40855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Process Planning Mgt.</a:t>
              </a:r>
            </a:p>
          </p:txBody>
        </p:sp>
        <p:sp>
          <p:nvSpPr>
            <p:cNvPr id="126" name="圆角矩形 1"/>
            <p:cNvSpPr>
              <a:spLocks noChangeArrowheads="1"/>
            </p:cNvSpPr>
            <p:nvPr/>
          </p:nvSpPr>
          <p:spPr bwMode="auto">
            <a:xfrm>
              <a:off x="1531158" y="4270132"/>
              <a:ext cx="2742691" cy="61250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65000"/>
              </a:scheme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7" name="圆角矩形 6"/>
            <p:cNvSpPr>
              <a:spLocks noChangeArrowheads="1"/>
            </p:cNvSpPr>
            <p:nvPr/>
          </p:nvSpPr>
          <p:spPr bwMode="auto">
            <a:xfrm>
              <a:off x="1634439" y="4373797"/>
              <a:ext cx="2532066" cy="408557"/>
            </a:xfrm>
            <a:prstGeom prst="roundRect">
              <a:avLst>
                <a:gd name="adj" fmla="val 16667"/>
              </a:avLst>
            </a:prstGeom>
            <a:solidFill>
              <a:srgbClr val="96B3D7"/>
            </a:solidFill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Simulation Mgt.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上下箭头 72"/>
            <p:cNvSpPr/>
            <p:nvPr/>
          </p:nvSpPr>
          <p:spPr bwMode="auto">
            <a:xfrm rot="5400000">
              <a:off x="4523662" y="4322081"/>
              <a:ext cx="188169" cy="395281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Rectangle 72"/>
            <p:cNvSpPr>
              <a:spLocks noChangeArrowheads="1"/>
            </p:cNvSpPr>
            <p:nvPr/>
          </p:nvSpPr>
          <p:spPr bwMode="auto">
            <a:xfrm>
              <a:off x="6511227" y="5531042"/>
              <a:ext cx="2966299" cy="39911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PDM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Version Control</a:t>
              </a:r>
            </a:p>
          </p:txBody>
        </p:sp>
        <p:sp>
          <p:nvSpPr>
            <p:cNvPr id="130" name="上下箭头 59"/>
            <p:cNvSpPr/>
            <p:nvPr/>
          </p:nvSpPr>
          <p:spPr bwMode="auto">
            <a:xfrm>
              <a:off x="2739919" y="3758412"/>
              <a:ext cx="325168" cy="528643"/>
            </a:xfrm>
            <a:prstGeom prst="upDownArrow">
              <a:avLst/>
            </a:prstGeom>
            <a:solidFill>
              <a:srgbClr val="4F85C5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上下箭头 72"/>
            <p:cNvSpPr/>
            <p:nvPr/>
          </p:nvSpPr>
          <p:spPr bwMode="auto">
            <a:xfrm rot="5400000">
              <a:off x="8573543" y="4384610"/>
              <a:ext cx="188169" cy="395281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上下箭头 59"/>
            <p:cNvSpPr/>
            <p:nvPr/>
          </p:nvSpPr>
          <p:spPr bwMode="auto">
            <a:xfrm>
              <a:off x="6602631" y="3760871"/>
              <a:ext cx="325168" cy="528643"/>
            </a:xfrm>
            <a:prstGeom prst="upDownArrow">
              <a:avLst/>
            </a:prstGeom>
            <a:solidFill>
              <a:srgbClr val="5B7F95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上下箭头 59"/>
            <p:cNvSpPr/>
            <p:nvPr/>
          </p:nvSpPr>
          <p:spPr bwMode="auto">
            <a:xfrm>
              <a:off x="10482344" y="3750367"/>
              <a:ext cx="325168" cy="528643"/>
            </a:xfrm>
            <a:prstGeom prst="upDownArrow">
              <a:avLst/>
            </a:prstGeom>
            <a:solidFill>
              <a:srgbClr val="92D050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上下箭头 59"/>
            <p:cNvSpPr/>
            <p:nvPr/>
          </p:nvSpPr>
          <p:spPr bwMode="auto">
            <a:xfrm>
              <a:off x="2720664" y="4906575"/>
              <a:ext cx="325168" cy="480584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5" name="上下箭头 59"/>
            <p:cNvSpPr/>
            <p:nvPr/>
          </p:nvSpPr>
          <p:spPr bwMode="auto">
            <a:xfrm>
              <a:off x="6602631" y="4914040"/>
              <a:ext cx="325168" cy="480584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6" name="上下箭头 59"/>
            <p:cNvSpPr/>
            <p:nvPr/>
          </p:nvSpPr>
          <p:spPr bwMode="auto">
            <a:xfrm>
              <a:off x="10480775" y="4899172"/>
              <a:ext cx="325168" cy="480584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130737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371"/>
            <a:ext cx="12192000" cy="69363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E4A3E23-C5C8-4981-BCBA-401EFE50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40" y="278457"/>
            <a:ext cx="10561173" cy="498764"/>
          </a:xfrm>
        </p:spPr>
        <p:txBody>
          <a:bodyPr>
            <a:noAutofit/>
          </a:bodyPr>
          <a:lstStyle/>
          <a:p>
            <a:r>
              <a:rPr lang="en-US" altLang="zh-TW" b="1" dirty="0">
                <a:solidFill>
                  <a:srgbClr val="FB00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335 Consultative service</a:t>
            </a:r>
            <a:endParaRPr lang="zh-TW" altLang="en-US" b="1" dirty="0">
              <a:solidFill>
                <a:srgbClr val="FB00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3DE8BE95-640A-4B8D-9331-D0401362F4AE}"/>
              </a:ext>
            </a:extLst>
          </p:cNvPr>
          <p:cNvSpPr/>
          <p:nvPr/>
        </p:nvSpPr>
        <p:spPr>
          <a:xfrm>
            <a:off x="9990141" y="1505898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Level 6</a:t>
            </a:r>
            <a:endParaRPr lang="zh-TW" altLang="en-US" sz="18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手繪多邊形: 圖案 15">
            <a:extLst>
              <a:ext uri="{FF2B5EF4-FFF2-40B4-BE49-F238E27FC236}">
                <a16:creationId xmlns:a16="http://schemas.microsoft.com/office/drawing/2014/main" id="{2BFB19CB-D357-4133-ACAB-52CEFABB41EE}"/>
              </a:ext>
            </a:extLst>
          </p:cNvPr>
          <p:cNvSpPr/>
          <p:nvPr/>
        </p:nvSpPr>
        <p:spPr>
          <a:xfrm>
            <a:off x="8425151" y="2077245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32C09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655646"/>
              <a:satOff val="6635"/>
              <a:lumOff val="14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Level 5</a:t>
            </a:r>
            <a:endParaRPr lang="zh-TW" altLang="en-US" sz="18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手繪多邊形: 圖案 17">
            <a:extLst>
              <a:ext uri="{FF2B5EF4-FFF2-40B4-BE49-F238E27FC236}">
                <a16:creationId xmlns:a16="http://schemas.microsoft.com/office/drawing/2014/main" id="{E65AA6F5-BB82-4958-9373-BB0A5BC51BCE}"/>
              </a:ext>
            </a:extLst>
          </p:cNvPr>
          <p:cNvSpPr/>
          <p:nvPr/>
        </p:nvSpPr>
        <p:spPr>
          <a:xfrm>
            <a:off x="6860163" y="2690635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1C823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Level 4</a:t>
            </a:r>
            <a:endParaRPr lang="zh-TW" altLang="en-US" sz="18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8E33EFC0-5513-4A45-B997-ABFF30637F9B}"/>
              </a:ext>
            </a:extLst>
          </p:cNvPr>
          <p:cNvSpPr/>
          <p:nvPr/>
        </p:nvSpPr>
        <p:spPr>
          <a:xfrm>
            <a:off x="5295175" y="3247647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3DC92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Level 3</a:t>
            </a:r>
            <a:endParaRPr lang="zh-TW" altLang="en-US" sz="18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手繪多邊形: 圖案 21">
            <a:extLst>
              <a:ext uri="{FF2B5EF4-FFF2-40B4-BE49-F238E27FC236}">
                <a16:creationId xmlns:a16="http://schemas.microsoft.com/office/drawing/2014/main" id="{7610ABE3-AFCC-4E72-8F2B-E2001F619B7C}"/>
              </a:ext>
            </a:extLst>
          </p:cNvPr>
          <p:cNvSpPr/>
          <p:nvPr/>
        </p:nvSpPr>
        <p:spPr>
          <a:xfrm>
            <a:off x="3730187" y="3816933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98E41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Level 2</a:t>
            </a:r>
            <a:endParaRPr lang="zh-TW" altLang="en-US" sz="18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手繪多邊形: 圖案 23">
            <a:extLst>
              <a:ext uri="{FF2B5EF4-FFF2-40B4-BE49-F238E27FC236}">
                <a16:creationId xmlns:a16="http://schemas.microsoft.com/office/drawing/2014/main" id="{E5B83B8B-11E2-44FA-9985-7188701A89BE}"/>
              </a:ext>
            </a:extLst>
          </p:cNvPr>
          <p:cNvSpPr/>
          <p:nvPr/>
        </p:nvSpPr>
        <p:spPr>
          <a:xfrm>
            <a:off x="2165199" y="4386218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EDD91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8278230"/>
              <a:satOff val="33176"/>
              <a:lumOff val="719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Level 1</a:t>
            </a:r>
            <a:endParaRPr lang="zh-TW" altLang="en-US" sz="18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手繪多邊形: 圖案 25">
            <a:extLst>
              <a:ext uri="{FF2B5EF4-FFF2-40B4-BE49-F238E27FC236}">
                <a16:creationId xmlns:a16="http://schemas.microsoft.com/office/drawing/2014/main" id="{E8217B93-0757-48F1-A2BA-060813E05E2C}"/>
              </a:ext>
            </a:extLst>
          </p:cNvPr>
          <p:cNvSpPr/>
          <p:nvPr/>
        </p:nvSpPr>
        <p:spPr>
          <a:xfrm>
            <a:off x="600211" y="4967973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Level 0</a:t>
            </a:r>
            <a:endParaRPr lang="zh-TW" altLang="en-US" sz="18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2">
            <a:extLst>
              <a:ext uri="{FF2B5EF4-FFF2-40B4-BE49-F238E27FC236}">
                <a16:creationId xmlns:a16="http://schemas.microsoft.com/office/drawing/2014/main" id="{EAA7102C-0504-4F16-846D-FB26E65A5A47}"/>
              </a:ext>
            </a:extLst>
          </p:cNvPr>
          <p:cNvSpPr/>
          <p:nvPr/>
        </p:nvSpPr>
        <p:spPr>
          <a:xfrm>
            <a:off x="2420123" y="5138378"/>
            <a:ext cx="1625404" cy="643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2D TO 3D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SOLIDWORKS</a:t>
            </a:r>
            <a:endParaRPr lang="zh-TW" altLang="en-US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圓角矩形 6">
            <a:extLst>
              <a:ext uri="{FF2B5EF4-FFF2-40B4-BE49-F238E27FC236}">
                <a16:creationId xmlns:a16="http://schemas.microsoft.com/office/drawing/2014/main" id="{CAC1486B-567B-4BF6-AD3F-A60D4D0893A4}"/>
              </a:ext>
            </a:extLst>
          </p:cNvPr>
          <p:cNvSpPr/>
          <p:nvPr/>
        </p:nvSpPr>
        <p:spPr>
          <a:xfrm>
            <a:off x="3947638" y="4528794"/>
            <a:ext cx="1723489" cy="605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SOLIDWORKS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/SIMULAITON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/ELECTRICAL</a:t>
            </a:r>
            <a:endParaRPr lang="zh-TW" altLang="en-US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" name="圓角矩形 7">
            <a:extLst>
              <a:ext uri="{FF2B5EF4-FFF2-40B4-BE49-F238E27FC236}">
                <a16:creationId xmlns:a16="http://schemas.microsoft.com/office/drawing/2014/main" id="{7A81B10E-4883-49CF-8021-AA1DA1A21EA1}"/>
              </a:ext>
            </a:extLst>
          </p:cNvPr>
          <p:cNvSpPr/>
          <p:nvPr/>
        </p:nvSpPr>
        <p:spPr>
          <a:xfrm>
            <a:off x="5567232" y="3971781"/>
            <a:ext cx="1720259" cy="54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MBD/COMPOSER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/SWI/SWV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/SWCAM</a:t>
            </a:r>
          </a:p>
        </p:txBody>
      </p:sp>
      <p:sp>
        <p:nvSpPr>
          <p:cNvPr id="8" name="圓角矩形 8">
            <a:extLst>
              <a:ext uri="{FF2B5EF4-FFF2-40B4-BE49-F238E27FC236}">
                <a16:creationId xmlns:a16="http://schemas.microsoft.com/office/drawing/2014/main" id="{95536E93-0AED-4A48-BCA9-930C83470F1A}"/>
              </a:ext>
            </a:extLst>
          </p:cNvPr>
          <p:cNvSpPr/>
          <p:nvPr/>
        </p:nvSpPr>
        <p:spPr>
          <a:xfrm>
            <a:off x="7103504" y="3384507"/>
            <a:ext cx="1529509" cy="532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PDM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C72589FD-5390-4344-8BE1-03C78C2D16D2}"/>
              </a:ext>
            </a:extLst>
          </p:cNvPr>
          <p:cNvSpPr/>
          <p:nvPr/>
        </p:nvSpPr>
        <p:spPr>
          <a:xfrm>
            <a:off x="8633013" y="2835088"/>
            <a:ext cx="1674768" cy="571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MANAGE/EOP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/DELMIAWORKS</a:t>
            </a:r>
          </a:p>
        </p:txBody>
      </p:sp>
      <p:sp>
        <p:nvSpPr>
          <p:cNvPr id="10" name="圓角矩形 8">
            <a:extLst>
              <a:ext uri="{FF2B5EF4-FFF2-40B4-BE49-F238E27FC236}">
                <a16:creationId xmlns:a16="http://schemas.microsoft.com/office/drawing/2014/main" id="{E0CEF921-B409-453C-B224-3F18416505BC}"/>
              </a:ext>
            </a:extLst>
          </p:cNvPr>
          <p:cNvSpPr/>
          <p:nvPr/>
        </p:nvSpPr>
        <p:spPr>
          <a:xfrm>
            <a:off x="10310597" y="2252104"/>
            <a:ext cx="1696769" cy="636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ENOVIA</a:t>
            </a:r>
          </a:p>
        </p:txBody>
      </p:sp>
      <p:pic>
        <p:nvPicPr>
          <p:cNvPr id="29" name="圖形 28" descr="跑步">
            <a:extLst>
              <a:ext uri="{FF2B5EF4-FFF2-40B4-BE49-F238E27FC236}">
                <a16:creationId xmlns:a16="http://schemas.microsoft.com/office/drawing/2014/main" id="{422568CF-0496-41EE-A944-D002D6613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0561" y="1375456"/>
            <a:ext cx="1219200" cy="1219200"/>
          </a:xfrm>
          <a:prstGeom prst="rect">
            <a:avLst/>
          </a:prstGeom>
        </p:spPr>
      </p:pic>
      <p:pic>
        <p:nvPicPr>
          <p:cNvPr id="31" name="圖形 30" descr="步行">
            <a:extLst>
              <a:ext uri="{FF2B5EF4-FFF2-40B4-BE49-F238E27FC236}">
                <a16:creationId xmlns:a16="http://schemas.microsoft.com/office/drawing/2014/main" id="{0EFDB40C-8459-4224-B512-CEEF25F22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9429" y="3729389"/>
            <a:ext cx="1219200" cy="1219200"/>
          </a:xfrm>
          <a:prstGeom prst="rect">
            <a:avLst/>
          </a:prstGeom>
        </p:spPr>
      </p:pic>
      <p:pic>
        <p:nvPicPr>
          <p:cNvPr id="33" name="圖形 32" descr="講臺">
            <a:extLst>
              <a:ext uri="{FF2B5EF4-FFF2-40B4-BE49-F238E27FC236}">
                <a16:creationId xmlns:a16="http://schemas.microsoft.com/office/drawing/2014/main" id="{C525A0E7-8F89-4E81-8DFD-6D3800B3E5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99667" y="198997"/>
            <a:ext cx="1219200" cy="1219200"/>
          </a:xfrm>
          <a:prstGeom prst="rect">
            <a:avLst/>
          </a:prstGeom>
        </p:spPr>
      </p:pic>
      <p:pic>
        <p:nvPicPr>
          <p:cNvPr id="35" name="圖形 34" descr="單線箭號: 順時針曲線">
            <a:extLst>
              <a:ext uri="{FF2B5EF4-FFF2-40B4-BE49-F238E27FC236}">
                <a16:creationId xmlns:a16="http://schemas.microsoft.com/office/drawing/2014/main" id="{7A43C630-F8AD-4B23-8D38-9FC2DBE661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208626">
            <a:off x="4310225" y="1688278"/>
            <a:ext cx="1879227" cy="2119524"/>
          </a:xfrm>
          <a:prstGeom prst="rect">
            <a:avLst/>
          </a:prstGeom>
        </p:spPr>
      </p:pic>
      <p:pic>
        <p:nvPicPr>
          <p:cNvPr id="36" name="圖形 35" descr="單線箭號: 順時針曲線">
            <a:extLst>
              <a:ext uri="{FF2B5EF4-FFF2-40B4-BE49-F238E27FC236}">
                <a16:creationId xmlns:a16="http://schemas.microsoft.com/office/drawing/2014/main" id="{AADC259A-3C6C-42E4-AA00-FC9385FA41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208626">
            <a:off x="7703504" y="479799"/>
            <a:ext cx="1879227" cy="2119524"/>
          </a:xfrm>
          <a:prstGeom prst="rect">
            <a:avLst/>
          </a:prstGeom>
        </p:spPr>
      </p:pic>
      <p:sp>
        <p:nvSpPr>
          <p:cNvPr id="37" name="手繪多邊形: 圖案 36">
            <a:extLst>
              <a:ext uri="{FF2B5EF4-FFF2-40B4-BE49-F238E27FC236}">
                <a16:creationId xmlns:a16="http://schemas.microsoft.com/office/drawing/2014/main" id="{F85128F8-B7B6-41AA-A0AC-AA2550F50101}"/>
              </a:ext>
            </a:extLst>
          </p:cNvPr>
          <p:cNvSpPr/>
          <p:nvPr/>
        </p:nvSpPr>
        <p:spPr>
          <a:xfrm>
            <a:off x="158947" y="4098049"/>
            <a:ext cx="1410083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zh-TW" altLang="en-US" sz="2667" b="1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</a:t>
            </a:r>
          </a:p>
        </p:txBody>
      </p:sp>
      <p:sp>
        <p:nvSpPr>
          <p:cNvPr id="38" name="手繪多邊形: 圖案 37">
            <a:extLst>
              <a:ext uri="{FF2B5EF4-FFF2-40B4-BE49-F238E27FC236}">
                <a16:creationId xmlns:a16="http://schemas.microsoft.com/office/drawing/2014/main" id="{34783136-6632-40B2-84B2-1C5E6605D29C}"/>
              </a:ext>
            </a:extLst>
          </p:cNvPr>
          <p:cNvSpPr/>
          <p:nvPr/>
        </p:nvSpPr>
        <p:spPr>
          <a:xfrm>
            <a:off x="2238466" y="1851698"/>
            <a:ext cx="3188410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3200" b="1" dirty="0">
                <a:solidFill>
                  <a:srgbClr val="1C82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 years of excellence</a:t>
            </a:r>
            <a:endParaRPr lang="zh-TW" altLang="en-US" sz="3200" b="1" dirty="0">
              <a:solidFill>
                <a:srgbClr val="1C82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手繪多邊形: 圖案 38">
            <a:extLst>
              <a:ext uri="{FF2B5EF4-FFF2-40B4-BE49-F238E27FC236}">
                <a16:creationId xmlns:a16="http://schemas.microsoft.com/office/drawing/2014/main" id="{24C83DE8-93C6-4984-A06D-EDCA2ACAFC36}"/>
              </a:ext>
            </a:extLst>
          </p:cNvPr>
          <p:cNvSpPr/>
          <p:nvPr/>
        </p:nvSpPr>
        <p:spPr>
          <a:xfrm>
            <a:off x="6607023" y="195502"/>
            <a:ext cx="3456383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3200" b="1" dirty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 years strategic cooperation</a:t>
            </a:r>
            <a:endParaRPr lang="zh-TW" altLang="en-US" sz="3200" b="1" dirty="0">
              <a:solidFill>
                <a:srgbClr val="4BAC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圓角矩形 2">
            <a:extLst>
              <a:ext uri="{FF2B5EF4-FFF2-40B4-BE49-F238E27FC236}">
                <a16:creationId xmlns:a16="http://schemas.microsoft.com/office/drawing/2014/main" id="{EAA7102C-0504-4F16-846D-FB26E65A5A47}"/>
              </a:ext>
            </a:extLst>
          </p:cNvPr>
          <p:cNvSpPr/>
          <p:nvPr/>
        </p:nvSpPr>
        <p:spPr>
          <a:xfrm>
            <a:off x="739104" y="5786064"/>
            <a:ext cx="1681019" cy="554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2D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DRAFTSIGHT</a:t>
            </a:r>
            <a:endParaRPr lang="zh-TW" altLang="en-US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472376CB-8EE7-75F3-9A50-C6EA5D9639B5}"/>
              </a:ext>
            </a:extLst>
          </p:cNvPr>
          <p:cNvSpPr/>
          <p:nvPr/>
        </p:nvSpPr>
        <p:spPr>
          <a:xfrm>
            <a:off x="6250561" y="6028950"/>
            <a:ext cx="6014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72173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American National Committee on Standards and Technology proposed 3D enterprise level model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4" descr="ç¸éåç">
            <a:extLst>
              <a:ext uri="{FF2B5EF4-FFF2-40B4-BE49-F238E27FC236}">
                <a16:creationId xmlns:a16="http://schemas.microsoft.com/office/drawing/2014/main" id="{C8B05A12-3235-9F98-CA43-ABBB53C4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75" y="5722960"/>
            <a:ext cx="1258313" cy="12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44206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65465"/>
            <a:ext cx="9577064" cy="720725"/>
          </a:xfrm>
        </p:spPr>
        <p:txBody>
          <a:bodyPr/>
          <a:lstStyle/>
          <a:p>
            <a:pPr eaLnBrk="1" hangingPunct="1"/>
            <a:r>
              <a:rPr lang="en-US" altLang="zh-TW" b="1" dirty="0">
                <a:cs typeface="Arial" pitchFamily="34" charset="0"/>
              </a:rPr>
              <a:t>Maintenance on-time renewal rate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39416" y="5725029"/>
            <a:ext cx="1052820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SWTC won the first prize in the Greater China region in 2021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624392" y="1700808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80%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/73%</a:t>
            </a:r>
            <a:r>
              <a:rPr lang="en-US" altLang="zh-TW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/82%</a:t>
            </a:r>
            <a:endParaRPr lang="zh-TW" altLang="en-US" sz="1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圖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619266"/>
              </p:ext>
            </p:extLst>
          </p:nvPr>
        </p:nvGraphicFramePr>
        <p:xfrm>
          <a:off x="839416" y="1162368"/>
          <a:ext cx="1022513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744" y="2572493"/>
            <a:ext cx="2011215" cy="14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0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xecutive interview: Opportunities and challenges of digital transformation  for Vietnam's businesses - Vietnam Insider">
            <a:extLst>
              <a:ext uri="{FF2B5EF4-FFF2-40B4-BE49-F238E27FC236}">
                <a16:creationId xmlns:a16="http://schemas.microsoft.com/office/drawing/2014/main" id="{C0081C6C-A382-4E3B-BAE9-AC45DF45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118" y="896428"/>
            <a:ext cx="13052235" cy="678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CDE5535-9C6F-4B82-BEF4-A5E612E15C53}"/>
              </a:ext>
            </a:extLst>
          </p:cNvPr>
          <p:cNvSpPr/>
          <p:nvPr/>
        </p:nvSpPr>
        <p:spPr>
          <a:xfrm>
            <a:off x="6888088" y="3768663"/>
            <a:ext cx="3024336" cy="2695785"/>
          </a:xfrm>
          <a:prstGeom prst="rect">
            <a:avLst/>
          </a:prstGeom>
          <a:solidFill>
            <a:srgbClr val="019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ECAEFD7-45D8-4B43-91C6-4759A334EB05}"/>
              </a:ext>
            </a:extLst>
          </p:cNvPr>
          <p:cNvSpPr/>
          <p:nvPr/>
        </p:nvSpPr>
        <p:spPr>
          <a:xfrm>
            <a:off x="4241791" y="1139693"/>
            <a:ext cx="3040275" cy="2695785"/>
          </a:xfrm>
          <a:prstGeom prst="rect">
            <a:avLst/>
          </a:prstGeom>
          <a:solidFill>
            <a:srgbClr val="871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D8EBA0-9B1A-4D14-AAD2-E790B393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0" y="155699"/>
            <a:ext cx="12006809" cy="561975"/>
          </a:xfrm>
        </p:spPr>
        <p:txBody>
          <a:bodyPr/>
          <a:lstStyle/>
          <a:p>
            <a:r>
              <a:rPr lang="en-US" altLang="zh-TW" b="1" dirty="0"/>
              <a:t>Efficiency improve -3D</a:t>
            </a:r>
            <a:r>
              <a:rPr lang="zh-TW" altLang="en-US" b="1" dirty="0"/>
              <a:t> </a:t>
            </a:r>
            <a:r>
              <a:rPr lang="en-US" altLang="zh-TW" b="1" dirty="0"/>
              <a:t>Platform consulting service</a:t>
            </a:r>
            <a:endParaRPr lang="zh-TW" altLang="en-US" b="1" dirty="0"/>
          </a:p>
        </p:txBody>
      </p:sp>
      <p:sp>
        <p:nvSpPr>
          <p:cNvPr id="11" name="拱形 10">
            <a:extLst>
              <a:ext uri="{FF2B5EF4-FFF2-40B4-BE49-F238E27FC236}">
                <a16:creationId xmlns:a16="http://schemas.microsoft.com/office/drawing/2014/main" id="{7A9A0DAA-3854-4D33-857C-17001D2069E4}"/>
              </a:ext>
            </a:extLst>
          </p:cNvPr>
          <p:cNvSpPr/>
          <p:nvPr/>
        </p:nvSpPr>
        <p:spPr>
          <a:xfrm>
            <a:off x="4223792" y="2265385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拱形 8">
            <a:extLst>
              <a:ext uri="{FF2B5EF4-FFF2-40B4-BE49-F238E27FC236}">
                <a16:creationId xmlns:a16="http://schemas.microsoft.com/office/drawing/2014/main" id="{894BDA60-191B-4AAD-8350-5EF6E274404E}"/>
              </a:ext>
            </a:extLst>
          </p:cNvPr>
          <p:cNvSpPr/>
          <p:nvPr/>
        </p:nvSpPr>
        <p:spPr>
          <a:xfrm>
            <a:off x="1631504" y="2276872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rgbClr val="277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372063B-1196-4357-886D-9567AAE4EE07}"/>
              </a:ext>
            </a:extLst>
          </p:cNvPr>
          <p:cNvSpPr/>
          <p:nvPr/>
        </p:nvSpPr>
        <p:spPr>
          <a:xfrm>
            <a:off x="1631502" y="3816235"/>
            <a:ext cx="3096345" cy="2934021"/>
          </a:xfrm>
          <a:prstGeom prst="rect">
            <a:avLst/>
          </a:prstGeom>
          <a:solidFill>
            <a:srgbClr val="277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拱形 9">
            <a:extLst>
              <a:ext uri="{FF2B5EF4-FFF2-40B4-BE49-F238E27FC236}">
                <a16:creationId xmlns:a16="http://schemas.microsoft.com/office/drawing/2014/main" id="{B8AE76CA-8723-4740-BEB5-BEB9EB684711}"/>
              </a:ext>
            </a:extLst>
          </p:cNvPr>
          <p:cNvSpPr/>
          <p:nvPr/>
        </p:nvSpPr>
        <p:spPr>
          <a:xfrm rot="10800000">
            <a:off x="1631504" y="2276872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拱形 13">
            <a:extLst>
              <a:ext uri="{FF2B5EF4-FFF2-40B4-BE49-F238E27FC236}">
                <a16:creationId xmlns:a16="http://schemas.microsoft.com/office/drawing/2014/main" id="{8B9D34F4-09D2-49FC-A081-0FD46B13A758}"/>
              </a:ext>
            </a:extLst>
          </p:cNvPr>
          <p:cNvSpPr/>
          <p:nvPr/>
        </p:nvSpPr>
        <p:spPr>
          <a:xfrm rot="10800000">
            <a:off x="6816080" y="2253899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拱形 11">
            <a:extLst>
              <a:ext uri="{FF2B5EF4-FFF2-40B4-BE49-F238E27FC236}">
                <a16:creationId xmlns:a16="http://schemas.microsoft.com/office/drawing/2014/main" id="{026C56AC-5E68-4519-94F6-2BB6BD4F482F}"/>
              </a:ext>
            </a:extLst>
          </p:cNvPr>
          <p:cNvSpPr/>
          <p:nvPr/>
        </p:nvSpPr>
        <p:spPr>
          <a:xfrm rot="10800000">
            <a:off x="4223792" y="2265385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rgbClr val="871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拱形 12">
            <a:extLst>
              <a:ext uri="{FF2B5EF4-FFF2-40B4-BE49-F238E27FC236}">
                <a16:creationId xmlns:a16="http://schemas.microsoft.com/office/drawing/2014/main" id="{5B5A866F-5FA8-48EC-B06E-6C8CB37B2FEB}"/>
              </a:ext>
            </a:extLst>
          </p:cNvPr>
          <p:cNvSpPr/>
          <p:nvPr/>
        </p:nvSpPr>
        <p:spPr>
          <a:xfrm>
            <a:off x="6816080" y="2276872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rgbClr val="019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693AAC25-5950-4697-A0C8-85D623EB6BDD}"/>
              </a:ext>
            </a:extLst>
          </p:cNvPr>
          <p:cNvSpPr/>
          <p:nvPr/>
        </p:nvSpPr>
        <p:spPr>
          <a:xfrm>
            <a:off x="2117556" y="2762925"/>
            <a:ext cx="2124235" cy="21242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79B34BC6-6769-4CB5-B385-0A0F7A0E8270}"/>
              </a:ext>
            </a:extLst>
          </p:cNvPr>
          <p:cNvSpPr/>
          <p:nvPr/>
        </p:nvSpPr>
        <p:spPr>
          <a:xfrm>
            <a:off x="4709844" y="2762925"/>
            <a:ext cx="2124235" cy="21242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8FD20722-003E-42E0-A7CA-7C7B9D89913E}"/>
              </a:ext>
            </a:extLst>
          </p:cNvPr>
          <p:cNvSpPr/>
          <p:nvPr/>
        </p:nvSpPr>
        <p:spPr>
          <a:xfrm>
            <a:off x="7312924" y="2762925"/>
            <a:ext cx="2124235" cy="21242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形 18" descr="藍圖 以實心填滿">
            <a:extLst>
              <a:ext uri="{FF2B5EF4-FFF2-40B4-BE49-F238E27FC236}">
                <a16:creationId xmlns:a16="http://schemas.microsoft.com/office/drawing/2014/main" id="{477ADE17-AEAA-475A-87EB-01AF212BA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5221" y="3092604"/>
            <a:ext cx="839643" cy="839643"/>
          </a:xfrm>
          <a:prstGeom prst="rect">
            <a:avLst/>
          </a:prstGeom>
        </p:spPr>
      </p:pic>
      <p:pic>
        <p:nvPicPr>
          <p:cNvPr id="21" name="圖形 20" descr="有人的自行車 以實心填滿">
            <a:extLst>
              <a:ext uri="{FF2B5EF4-FFF2-40B4-BE49-F238E27FC236}">
                <a16:creationId xmlns:a16="http://schemas.microsoft.com/office/drawing/2014/main" id="{63FEFE08-A7E9-4548-88C3-042CA1723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337" y="3137288"/>
            <a:ext cx="926203" cy="926203"/>
          </a:xfrm>
          <a:prstGeom prst="rect">
            <a:avLst/>
          </a:prstGeom>
        </p:spPr>
      </p:pic>
      <p:pic>
        <p:nvPicPr>
          <p:cNvPr id="23" name="圖形 22" descr="持續改進 以實心填滿">
            <a:extLst>
              <a:ext uri="{FF2B5EF4-FFF2-40B4-BE49-F238E27FC236}">
                <a16:creationId xmlns:a16="http://schemas.microsoft.com/office/drawing/2014/main" id="{D3D8B4C9-3764-4910-8FBA-E5FA1B30B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63179" y="3039194"/>
            <a:ext cx="997018" cy="997018"/>
          </a:xfrm>
          <a:prstGeom prst="rect">
            <a:avLst/>
          </a:prstGeom>
        </p:spPr>
      </p:pic>
      <p:sp>
        <p:nvSpPr>
          <p:cNvPr id="29" name="Rectangle 39">
            <a:extLst>
              <a:ext uri="{FF2B5EF4-FFF2-40B4-BE49-F238E27FC236}">
                <a16:creationId xmlns:a16="http://schemas.microsoft.com/office/drawing/2014/main" id="{4153E6CF-10A0-4AC7-8211-F6A14578F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598" y="5448126"/>
            <a:ext cx="274137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Complete Training Course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Improve skill capability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Improve work ability</a:t>
            </a:r>
            <a:endParaRPr lang="en-US" altLang="zh-CN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best practice teaching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Shorten learning curve</a:t>
            </a:r>
          </a:p>
        </p:txBody>
      </p:sp>
      <p:sp>
        <p:nvSpPr>
          <p:cNvPr id="31" name="Rectangle 37">
            <a:extLst>
              <a:ext uri="{FF2B5EF4-FFF2-40B4-BE49-F238E27FC236}">
                <a16:creationId xmlns:a16="http://schemas.microsoft.com/office/drawing/2014/main" id="{D67505F7-B469-4652-8CEB-49873C115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313" y="1174153"/>
            <a:ext cx="2819559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3D Digital Product Development Process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Collaboration Process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Standardization, modularization, automation</a:t>
            </a:r>
            <a:endParaRPr lang="zh-CN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C22F7ED2-8443-42A0-9BAF-63A77C37E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872" y="5405409"/>
            <a:ext cx="265754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Product Development Systems and Tools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System Integration</a:t>
            </a:r>
            <a:endParaRPr lang="en-US" altLang="zh-CN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4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Customlized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System</a:t>
            </a:r>
            <a:endParaRPr lang="zh-CN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AE1B58A-7317-40C5-B14B-0D2AE1BC2578}"/>
              </a:ext>
            </a:extLst>
          </p:cNvPr>
          <p:cNvSpPr txBox="1"/>
          <p:nvPr/>
        </p:nvSpPr>
        <p:spPr>
          <a:xfrm>
            <a:off x="2254569" y="4063491"/>
            <a:ext cx="179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2777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People</a:t>
            </a:r>
            <a:endParaRPr lang="zh-TW" altLang="en-US" sz="2800" b="1" dirty="0">
              <a:solidFill>
                <a:srgbClr val="27779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D551F7A-862D-4009-A14E-3264BC3CC2CE}"/>
              </a:ext>
            </a:extLst>
          </p:cNvPr>
          <p:cNvSpPr txBox="1"/>
          <p:nvPr/>
        </p:nvSpPr>
        <p:spPr>
          <a:xfrm>
            <a:off x="4878455" y="4063491"/>
            <a:ext cx="179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871F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Process</a:t>
            </a:r>
            <a:endParaRPr lang="zh-TW" altLang="en-US" sz="2800" b="1" dirty="0">
              <a:solidFill>
                <a:srgbClr val="871F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78A150D-6A96-4A34-B80C-A9B1ACE961C5}"/>
              </a:ext>
            </a:extLst>
          </p:cNvPr>
          <p:cNvSpPr txBox="1"/>
          <p:nvPr/>
        </p:nvSpPr>
        <p:spPr>
          <a:xfrm>
            <a:off x="7501190" y="4063491"/>
            <a:ext cx="179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198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Tool</a:t>
            </a:r>
            <a:endParaRPr lang="zh-TW" altLang="en-US" sz="2800" b="1" dirty="0">
              <a:solidFill>
                <a:srgbClr val="01987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81849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11" grpId="0" animBg="1"/>
      <p:bldP spid="9" grpId="0" animBg="1"/>
      <p:bldP spid="16" grpId="0" animBg="1"/>
      <p:bldP spid="10" grpId="0" animBg="1"/>
      <p:bldP spid="14" grpId="0" animBg="1"/>
      <p:bldP spid="12" grpId="0" animBg="1"/>
      <p:bldP spid="13" grpId="0" animBg="1"/>
      <p:bldP spid="17" grpId="0" animBg="1"/>
      <p:bldP spid="24" grpId="0" animBg="1"/>
      <p:bldP spid="25" grpId="0" animBg="1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2636912"/>
            <a:ext cx="519177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03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360" y="166100"/>
            <a:ext cx="7741840" cy="561975"/>
          </a:xfrm>
        </p:spPr>
        <p:txBody>
          <a:bodyPr/>
          <a:lstStyle/>
          <a:p>
            <a:r>
              <a:rPr lang="en-US" altLang="zh-TW" b="1" dirty="0"/>
              <a:t>Corporate Social Responsibility</a:t>
            </a:r>
            <a:endParaRPr lang="zh-TW" altLang="en-US" b="1" dirty="0"/>
          </a:p>
        </p:txBody>
      </p: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28000" y="4365104"/>
            <a:ext cx="4295800" cy="2489068"/>
            <a:chOff x="-56448" y="1072953"/>
            <a:chExt cx="8363711" cy="3428914"/>
          </a:xfrm>
        </p:grpSpPr>
        <p:pic>
          <p:nvPicPr>
            <p:cNvPr id="4" name="圖片 3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448" y="1072953"/>
              <a:ext cx="4043231" cy="34289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圖片 3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299" y="1072953"/>
              <a:ext cx="4513964" cy="34289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575" y="924119"/>
            <a:ext cx="4940227" cy="326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0" y="924119"/>
            <a:ext cx="3211394" cy="3440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 descr="S__22683654.jpg"/>
          <p:cNvPicPr/>
          <p:nvPr/>
        </p:nvPicPr>
        <p:blipFill>
          <a:blip r:embed="rId7" cstate="print"/>
          <a:srcRect t="13876"/>
          <a:stretch>
            <a:fillRect/>
          </a:stretch>
        </p:blipFill>
        <p:spPr>
          <a:xfrm>
            <a:off x="4434079" y="4192515"/>
            <a:ext cx="3862723" cy="266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Yang\Documents\行銷部\台灣\Neo\Garry\捐款報導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29" y="924119"/>
            <a:ext cx="3856171" cy="403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ang\Documents\行銷部\台灣\Neo\Garry\p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50" y="3933056"/>
            <a:ext cx="3915050" cy="285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801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263352" y="189808"/>
            <a:ext cx="10657184" cy="503237"/>
          </a:xfrm>
        </p:spPr>
        <p:txBody>
          <a:bodyPr/>
          <a:lstStyle/>
          <a:p>
            <a:r>
              <a:rPr lang="en-US" altLang="zh-TW" b="1" dirty="0">
                <a:cs typeface="Arial" pitchFamily="34" charset="0"/>
              </a:rPr>
              <a:t>Charity Sponsorship and Employee Marathon</a:t>
            </a:r>
            <a:endParaRPr lang="zh-TW" altLang="en-US" b="1" dirty="0">
              <a:cs typeface="Arial" pitchFamily="34" charset="0"/>
            </a:endParaRPr>
          </a:p>
        </p:txBody>
      </p:sp>
      <p:pic>
        <p:nvPicPr>
          <p:cNvPr id="10" name="圖片 9" descr="一張含有 文字, 個人, 室外, 人 的圖片&#10;&#10;自動產生的描述">
            <a:extLst>
              <a:ext uri="{FF2B5EF4-FFF2-40B4-BE49-F238E27FC236}">
                <a16:creationId xmlns:a16="http://schemas.microsoft.com/office/drawing/2014/main" id="{B3394574-8557-4211-9725-8A46D6387D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" y="3911774"/>
            <a:ext cx="6456040" cy="2946226"/>
          </a:xfrm>
          <a:prstGeom prst="rect">
            <a:avLst/>
          </a:prstGeom>
        </p:spPr>
      </p:pic>
      <p:pic>
        <p:nvPicPr>
          <p:cNvPr id="15" name="圖片 14" descr="一張含有 草, 個人, 室外, 天空 的圖片&#10;&#10;自動產生的描述">
            <a:extLst>
              <a:ext uri="{FF2B5EF4-FFF2-40B4-BE49-F238E27FC236}">
                <a16:creationId xmlns:a16="http://schemas.microsoft.com/office/drawing/2014/main" id="{ED6FE9E4-11AE-482E-90F7-9D5CDAB0AA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023" y="923862"/>
            <a:ext cx="4248472" cy="2951978"/>
          </a:xfrm>
          <a:prstGeom prst="rect">
            <a:avLst/>
          </a:prstGeom>
        </p:spPr>
      </p:pic>
      <p:pic>
        <p:nvPicPr>
          <p:cNvPr id="18" name="圖片 17" descr="一張含有 個人, 人, 天花板, 團體 的圖片&#10;&#10;自動產生的描述">
            <a:extLst>
              <a:ext uri="{FF2B5EF4-FFF2-40B4-BE49-F238E27FC236}">
                <a16:creationId xmlns:a16="http://schemas.microsoft.com/office/drawing/2014/main" id="{AE99DBE7-A43D-4EDE-9A37-C060542B0F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065" y="3886319"/>
            <a:ext cx="5725935" cy="2971681"/>
          </a:xfrm>
          <a:prstGeom prst="rect">
            <a:avLst/>
          </a:prstGeom>
        </p:spPr>
      </p:pic>
      <p:pic>
        <p:nvPicPr>
          <p:cNvPr id="20" name="圖片 19" descr="一張含有 草, 室外, 天空, 個人 的圖片&#10;&#10;自動產生的描述">
            <a:extLst>
              <a:ext uri="{FF2B5EF4-FFF2-40B4-BE49-F238E27FC236}">
                <a16:creationId xmlns:a16="http://schemas.microsoft.com/office/drawing/2014/main" id="{CA15E43B-2554-437D-B41E-94AF1F68FE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2903" y="934341"/>
            <a:ext cx="3999097" cy="2941499"/>
          </a:xfrm>
          <a:prstGeom prst="rect">
            <a:avLst/>
          </a:prstGeom>
        </p:spPr>
      </p:pic>
      <p:pic>
        <p:nvPicPr>
          <p:cNvPr id="8" name="Picture 5" descr="C:\Users\Yang\Documents\行銷部\台灣\Neo\Garry\實威3D總經理許泰源與瑞信兒童醫療基金會董事長吳春福一起為8K領跑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" y="908720"/>
            <a:ext cx="3931112" cy="297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765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A58E09-7DC0-4312-BF5E-C32E3633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000" dirty="0">
                <a:cs typeface="Arial" pitchFamily="34" charset="0"/>
              </a:rPr>
              <a:t>Operating Results and Prospects</a:t>
            </a:r>
            <a:endParaRPr lang="zh-TW" altLang="en-US" sz="4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69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623392" y="136525"/>
            <a:ext cx="9937104" cy="561975"/>
          </a:xfrm>
        </p:spPr>
        <p:txBody>
          <a:bodyPr/>
          <a:lstStyle/>
          <a:p>
            <a:r>
              <a:rPr lang="en-US" altLang="zh-TW" b="1" dirty="0"/>
              <a:t>Operating results of the last two years</a:t>
            </a:r>
            <a:endParaRPr lang="zh-TW" altLang="en-US" b="1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677705"/>
              </p:ext>
            </p:extLst>
          </p:nvPr>
        </p:nvGraphicFramePr>
        <p:xfrm>
          <a:off x="407369" y="1124743"/>
          <a:ext cx="11232146" cy="5284622"/>
        </p:xfrm>
        <a:graphic>
          <a:graphicData uri="http://schemas.openxmlformats.org/drawingml/2006/table">
            <a:tbl>
              <a:tblPr/>
              <a:tblGrid>
                <a:gridCol w="2182550">
                  <a:extLst>
                    <a:ext uri="{9D8B030D-6E8A-4147-A177-3AD203B41FA5}">
                      <a16:colId xmlns:a16="http://schemas.microsoft.com/office/drawing/2014/main" val="991842509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1974679826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3660969656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417315041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1081160831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2543004430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1243878545"/>
                    </a:ext>
                  </a:extLst>
                </a:gridCol>
              </a:tblGrid>
              <a:tr h="703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Year</a:t>
                      </a:r>
                      <a:endParaRPr lang="zh-TW" alt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</a:t>
                      </a:r>
                      <a:endParaRPr lang="zh-TW" alt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</a:t>
                      </a:r>
                      <a:endParaRPr lang="zh-TW" alt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2022(Q1~Q2)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019282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Category 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Amount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Amount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Amount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474141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Gross Sales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1,290,000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1,381,774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653,642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398554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Cost Of Goods Sold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610,603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47.33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647,792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46.88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298,415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45.65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159768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Gross Profit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679,397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52.67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733,982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53.12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355,227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54.35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8493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Operating Income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341,358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26.46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385,689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27.91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170,379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26.07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82114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 Income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280,714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21.76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320,285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23.18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132,142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20.22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080838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Capital</a:t>
                      </a:r>
                      <a:endParaRPr lang="zh-TW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282,107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282,107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282,107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55269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EPS</a:t>
                      </a:r>
                      <a:endParaRPr lang="zh-TW" altLang="en-US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E9E9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9.95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11.35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4.68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247217"/>
                  </a:ext>
                </a:extLst>
              </a:tr>
              <a:tr h="375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(After-tax)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476669"/>
                  </a:ext>
                </a:extLst>
              </a:tr>
            </a:tbl>
          </a:graphicData>
        </a:graphic>
      </p:graphicFrame>
      <p:sp>
        <p:nvSpPr>
          <p:cNvPr id="9" name="標題 1"/>
          <p:cNvSpPr txBox="1">
            <a:spLocks/>
          </p:cNvSpPr>
          <p:nvPr/>
        </p:nvSpPr>
        <p:spPr bwMode="auto">
          <a:xfrm>
            <a:off x="9552384" y="6309319"/>
            <a:ext cx="2182283" cy="46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0" lang="en-US" altLang="zh-TW" sz="1733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Unit</a:t>
            </a:r>
            <a:r>
              <a:rPr kumimoji="0" lang="zh-TW" altLang="en-US" sz="1733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：</a:t>
            </a:r>
            <a:r>
              <a:rPr kumimoji="0" lang="en-US" altLang="zh-TW" sz="1733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NTD $K</a:t>
            </a:r>
            <a:endParaRPr kumimoji="0" lang="zh-TW" altLang="en-US" sz="1733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608321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A58E09-7DC0-4312-BF5E-C32E3633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>
                <a:cs typeface="Arial" pitchFamily="34" charset="0"/>
              </a:rPr>
              <a:t>About </a:t>
            </a:r>
            <a:r>
              <a:rPr lang="en-US" altLang="zh-TW" sz="4000" dirty="0" err="1">
                <a:cs typeface="Arial" pitchFamily="34" charset="0"/>
              </a:rPr>
              <a:t>SolidWizard</a:t>
            </a:r>
            <a:r>
              <a:rPr lang="zh-TW" altLang="en-US" sz="4000" dirty="0">
                <a:cs typeface="Arial" pitchFamily="34" charset="0"/>
              </a:rPr>
              <a:t> </a:t>
            </a:r>
            <a:r>
              <a:rPr lang="en-US" altLang="zh-TW" sz="4000" dirty="0">
                <a:cs typeface="Arial" pitchFamily="34" charset="0"/>
              </a:rPr>
              <a:t>Tech. Co., Ltd.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58093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6718" y="8727"/>
            <a:ext cx="2951653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344" y="188640"/>
            <a:ext cx="7856310" cy="561975"/>
          </a:xfrm>
        </p:spPr>
        <p:txBody>
          <a:bodyPr/>
          <a:lstStyle/>
          <a:p>
            <a:r>
              <a:rPr lang="en-US" altLang="zh-TW" b="1" dirty="0"/>
              <a:t>Competitive Advantage</a:t>
            </a:r>
            <a:endParaRPr lang="zh-TW" altLang="en-US" b="1" dirty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969212614"/>
              </p:ext>
            </p:extLst>
          </p:nvPr>
        </p:nvGraphicFramePr>
        <p:xfrm>
          <a:off x="227348" y="1070415"/>
          <a:ext cx="1173730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46235329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1491" y="129087"/>
            <a:ext cx="7831325" cy="561975"/>
          </a:xfrm>
        </p:spPr>
        <p:txBody>
          <a:bodyPr/>
          <a:lstStyle/>
          <a:p>
            <a:r>
              <a:rPr lang="en-US" altLang="zh-TW" b="1" dirty="0"/>
              <a:t>Future Development</a:t>
            </a:r>
            <a:endParaRPr lang="zh-TW" altLang="en-US" b="1" dirty="0"/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508248" y="1009802"/>
            <a:ext cx="2770783" cy="900065"/>
          </a:xfrm>
          <a:prstGeom prst="roundRect">
            <a:avLst>
              <a:gd name="adj" fmla="val 13745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SaaS Platform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95692" y="3653405"/>
            <a:ext cx="2740885" cy="855715"/>
          </a:xfrm>
          <a:prstGeom prst="roundRect">
            <a:avLst>
              <a:gd name="adj" fmla="val 13745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Design Collaboration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8549223" y="3648646"/>
            <a:ext cx="3081466" cy="860474"/>
          </a:xfrm>
          <a:prstGeom prst="roundRect">
            <a:avLst>
              <a:gd name="adj" fmla="val 13745"/>
            </a:avLst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Digital Manufacturing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31021" y="5834739"/>
            <a:ext cx="3669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Desktop/Ecosystem </a:t>
            </a:r>
            <a:endParaRPr lang="zh-TW" altLang="en-US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08248" y="2976846"/>
            <a:ext cx="2842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Cloud/Big Data</a:t>
            </a:r>
            <a:endParaRPr lang="zh-TW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080986" y="5872927"/>
            <a:ext cx="228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 /VR &amp; AR</a:t>
            </a:r>
            <a:endParaRPr lang="zh-TW" altLang="en-US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8" name="Picture 6" descr="相關圖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30" y="4539471"/>
            <a:ext cx="1257653" cy="12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「Could/Big Data icon png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43" y="1884309"/>
            <a:ext cx="1984992" cy="11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「Ecosystem icon png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28" y="4509120"/>
            <a:ext cx="1908004" cy="14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3531" y="3473067"/>
            <a:ext cx="3669283" cy="291416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28887" y="1048814"/>
            <a:ext cx="3452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McKinsey-style consultancy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15364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360" y="165285"/>
            <a:ext cx="7731864" cy="561975"/>
          </a:xfrm>
        </p:spPr>
        <p:txBody>
          <a:bodyPr/>
          <a:lstStyle/>
          <a:p>
            <a:r>
              <a:rPr lang="en-US" altLang="zh-TW" b="1" dirty="0"/>
              <a:t>Future Vision</a:t>
            </a:r>
            <a:endParaRPr lang="zh-TW" altLang="en-US" b="1" dirty="0"/>
          </a:p>
        </p:txBody>
      </p:sp>
      <p:sp>
        <p:nvSpPr>
          <p:cNvPr id="3" name="AutoShape 6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2" name="AutoShape 8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4" name="AutoShape 10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5" name="AutoShape 12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817033" y="4169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" name="AutoShape 14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1020233" y="6201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48" name="群組 47"/>
          <p:cNvGrpSpPr/>
          <p:nvPr/>
        </p:nvGrpSpPr>
        <p:grpSpPr>
          <a:xfrm>
            <a:off x="126911" y="1481484"/>
            <a:ext cx="12065089" cy="4416490"/>
            <a:chOff x="428035" y="1277111"/>
            <a:chExt cx="8756523" cy="2878817"/>
          </a:xfrm>
        </p:grpSpPr>
        <p:sp>
          <p:nvSpPr>
            <p:cNvPr id="4" name="AutoShape 2"/>
            <p:cNvSpPr>
              <a:spLocks noChangeArrowheads="1"/>
            </p:cNvSpPr>
            <p:nvPr/>
          </p:nvSpPr>
          <p:spPr bwMode="auto">
            <a:xfrm>
              <a:off x="3871797" y="2211711"/>
              <a:ext cx="2247244" cy="1944216"/>
            </a:xfrm>
            <a:prstGeom prst="roundRect">
              <a:avLst>
                <a:gd name="adj" fmla="val 1374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b="1" dirty="0">
                  <a:latin typeface="微軟正黑體" pitchFamily="34" charset="-120"/>
                  <a:ea typeface="微軟正黑體" pitchFamily="34" charset="-120"/>
                </a:rPr>
                <a:t>Brand Awareness in Asia-Pacific </a:t>
              </a:r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928907" y="2211712"/>
              <a:ext cx="2158967" cy="1944216"/>
            </a:xfrm>
            <a:prstGeom prst="roundRect">
              <a:avLst>
                <a:gd name="adj" fmla="val 1374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b="1" dirty="0">
                  <a:latin typeface="微軟正黑體" pitchFamily="34" charset="-120"/>
                  <a:ea typeface="微軟正黑體" pitchFamily="34" charset="-120"/>
                </a:rPr>
                <a:t>Brand Establishment</a:t>
              </a:r>
            </a:p>
            <a:p>
              <a:pPr algn="ctr">
                <a:defRPr/>
              </a:pPr>
              <a:r>
                <a:rPr lang="en-US" altLang="zh-TW" b="1" dirty="0">
                  <a:latin typeface="微軟正黑體" pitchFamily="34" charset="-120"/>
                  <a:ea typeface="微軟正黑體" pitchFamily="34" charset="-120"/>
                </a:rPr>
                <a:t>In Great China</a:t>
              </a: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6660232" y="2211711"/>
              <a:ext cx="2232248" cy="1944216"/>
            </a:xfrm>
            <a:prstGeom prst="roundRect">
              <a:avLst>
                <a:gd name="adj" fmla="val 1374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b="1" dirty="0">
                  <a:latin typeface="微軟正黑體" pitchFamily="34" charset="-120"/>
                  <a:ea typeface="微軟正黑體" pitchFamily="34" charset="-120"/>
                </a:rPr>
                <a:t>Build Own Brand Application and Marketing Worldwide</a:t>
              </a:r>
            </a:p>
          </p:txBody>
        </p:sp>
        <p:pic>
          <p:nvPicPr>
            <p:cNvPr id="4098" name="Picture 2" descr="「long term  icon png」的圖片搜尋結果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15" b="95023" l="5263" r="93860">
                          <a14:foregroundMark x1="49123" y1="2715" x2="49123" y2="2715"/>
                          <a14:foregroundMark x1="62281" y1="35747" x2="62281" y2="35747"/>
                          <a14:foregroundMark x1="94298" y1="44344" x2="94298" y2="44344"/>
                          <a14:foregroundMark x1="60088" y1="95475" x2="60088" y2="95475"/>
                          <a14:foregroundMark x1="5263" y1="53394" x2="5263" y2="53394"/>
                          <a14:foregroundMark x1="24123" y1="70136" x2="24123" y2="70136"/>
                          <a14:foregroundMark x1="35526" y1="68326" x2="35526" y2="68326"/>
                          <a14:foregroundMark x1="46491" y1="66516" x2="46491" y2="66516"/>
                          <a14:foregroundMark x1="56579" y1="63801" x2="56579" y2="63801"/>
                          <a14:foregroundMark x1="66667" y1="61538" x2="66667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359438"/>
              <a:ext cx="1203369" cy="1166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「Med term  icon png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277111"/>
              <a:ext cx="1296144" cy="1296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3" name="Picture 17" descr="「Short term  icon png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1359438"/>
              <a:ext cx="1220256" cy="122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文字方塊 46"/>
            <p:cNvSpPr txBox="1"/>
            <p:nvPr/>
          </p:nvSpPr>
          <p:spPr>
            <a:xfrm>
              <a:off x="1648291" y="1728987"/>
              <a:ext cx="1656184" cy="32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67" b="1" dirty="0"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Short-Term</a:t>
              </a:r>
              <a:endParaRPr lang="zh-TW" altLang="en-US" sz="2667" b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4644008" y="1712994"/>
              <a:ext cx="1656184" cy="32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67" b="1" dirty="0"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Med-Term</a:t>
              </a:r>
              <a:endParaRPr lang="zh-TW" altLang="en-US" sz="2667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7528374" y="1712994"/>
              <a:ext cx="1656184" cy="32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67" b="1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Long-Term</a:t>
              </a:r>
              <a:endParaRPr lang="zh-TW" altLang="en-US" sz="2667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583570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35A6D4A6-AD10-4AA9-8A35-8839419C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36655"/>
            <a:ext cx="10081120" cy="561975"/>
          </a:xfrm>
        </p:spPr>
        <p:txBody>
          <a:bodyPr/>
          <a:lstStyle/>
          <a:p>
            <a:r>
              <a:rPr lang="en-US" altLang="zh-TW" b="1" dirty="0"/>
              <a:t>Q &amp; A</a:t>
            </a:r>
            <a:endParaRPr lang="zh-TW" altLang="en-US" b="1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24270DA-8052-41A9-8F8A-303E44E00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6" y="3933027"/>
            <a:ext cx="2127184" cy="189195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3DD8AF1-1B48-48AF-BBD1-9B7DABDE0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18" y="4028462"/>
            <a:ext cx="1728192" cy="1673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681AAF-6A60-45B4-BA87-1ABA564FA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68" y="5847615"/>
            <a:ext cx="764793" cy="742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4333C2C-40A1-4F7D-916C-8EF4C7227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5073" r="2279" b="6966"/>
          <a:stretch/>
        </p:blipFill>
        <p:spPr>
          <a:xfrm>
            <a:off x="6468480" y="4028462"/>
            <a:ext cx="1728191" cy="1673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http://www.like4like.org/blog/img/youtube-logo-square.png">
            <a:extLst>
              <a:ext uri="{FF2B5EF4-FFF2-40B4-BE49-F238E27FC236}">
                <a16:creationId xmlns:a16="http://schemas.microsoft.com/office/drawing/2014/main" id="{547B1650-D975-4929-940A-33CB1738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78" y="5848798"/>
            <a:ext cx="764793" cy="7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B48FCAFF-E1D3-4850-AD87-FBC171E73E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028462"/>
            <a:ext cx="1679167" cy="1673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75D594B-419F-4448-88D3-38F01E938A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73" b="100000" l="1143" r="98857">
                        <a14:foregroundMark x1="14857" y1="21023" x2="72000" y2="80682"/>
                        <a14:foregroundMark x1="20000" y1="59659" x2="84000" y2="29545"/>
                        <a14:foregroundMark x1="26857" y1="34091" x2="84000" y2="32955"/>
                        <a14:foregroundMark x1="30286" y1="26136" x2="79429" y2="26136"/>
                        <a14:foregroundMark x1="34857" y1="68182" x2="86286" y2="68182"/>
                        <a14:foregroundMark x1="65714" y1="56250" x2="77714" y2="52841"/>
                        <a14:foregroundMark x1="60000" y1="45455" x2="80571" y2="42614"/>
                        <a14:foregroundMark x1="20571" y1="48864" x2="30286" y2="48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66" y="5848798"/>
            <a:ext cx="787500" cy="7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圖片 18" descr="swtc_logo去背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5868" y="5847615"/>
            <a:ext cx="2073366" cy="671187"/>
          </a:xfrm>
          <a:prstGeom prst="rect">
            <a:avLst/>
          </a:prstGeom>
        </p:spPr>
      </p:pic>
      <p:pic>
        <p:nvPicPr>
          <p:cNvPr id="6146" name="Picture 2" descr="Q&amp;A | 野菜博士-Dr.Veggi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172243"/>
            <a:ext cx="5101717" cy="27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229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340768"/>
            <a:ext cx="7200800" cy="3984116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943872" y="5181464"/>
            <a:ext cx="7056784" cy="1295624"/>
          </a:xfrm>
        </p:spPr>
        <p:txBody>
          <a:bodyPr/>
          <a:lstStyle/>
          <a:p>
            <a:pPr algn="ctr"/>
            <a:br>
              <a:rPr lang="en-US" altLang="zh-TW" sz="2800" b="1" dirty="0">
                <a:solidFill>
                  <a:schemeClr val="tx1"/>
                </a:solidFill>
              </a:rPr>
            </a:br>
            <a:r>
              <a:rPr lang="en-US" altLang="zh-TW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Driving design, leading manufacturing ~</a:t>
            </a:r>
            <a:br>
              <a:rPr lang="en-US" altLang="zh-TW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 descr="swtc_logo去背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7568" y="5497909"/>
            <a:ext cx="2965360" cy="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1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799" y="3817423"/>
            <a:ext cx="1141735" cy="436201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968" y="3883152"/>
            <a:ext cx="1204785" cy="3948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1C6F110-F406-4B5D-8021-D93C75A12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968" y="4971195"/>
            <a:ext cx="933717" cy="486204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360" y="6267491"/>
            <a:ext cx="1261161" cy="558605"/>
          </a:xfrm>
          <a:prstGeom prst="rect">
            <a:avLst/>
          </a:prstGeom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lum bright="30000"/>
          </a:blip>
          <a:srcRect l="30003" t="26003" r="16241" b="21991"/>
          <a:stretch>
            <a:fillRect/>
          </a:stretch>
        </p:blipFill>
        <p:spPr bwMode="auto">
          <a:xfrm>
            <a:off x="4542758" y="1233874"/>
            <a:ext cx="2090424" cy="1109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3889" y="116590"/>
            <a:ext cx="8191589" cy="644784"/>
          </a:xfrm>
        </p:spPr>
        <p:txBody>
          <a:bodyPr/>
          <a:lstStyle/>
          <a:p>
            <a:r>
              <a:rPr lang="en-US" altLang="zh-TW" b="1" dirty="0">
                <a:cs typeface="Arial" pitchFamily="34" charset="0"/>
              </a:rPr>
              <a:t>Company history</a:t>
            </a:r>
            <a:endParaRPr lang="zh-TW" altLang="en-US" b="1" dirty="0">
              <a:cs typeface="Arial" pitchFamily="34" charset="0"/>
            </a:endParaRPr>
          </a:p>
        </p:txBody>
      </p:sp>
      <p:sp>
        <p:nvSpPr>
          <p:cNvPr id="36873" name="AutoShape 9" descr="data:image/jpg;base64,/9j/4AAQSkZJRgABAQAAAQABAAD/2wBDAAkGBwgHBgkIBwgKCgkLDRYPDQwMDRsUFRAWIB0iIiAdHx8kKDQsJCYxJx8fLT0tMTU3Ojo6Iys/RD84QzQ5Ojf/2wBDAQoKCg0MDRoPDxo3JR8lNzc3Nzc3Nzc3Nzc3Nzc3Nzc3Nzc3Nzc3Nzc3Nzc3Nzc3Nzc3Nzc3Nzc3Nzc3Nzc3Nzf/wAARCAC0AM4DASIAAhEBAxEB/8QAHAABAAIDAQEBAAAAAAAAAAAAAAUGAwQHAgEI/8QAPRAAAQMDAgQDBQYDBwUAAAAAAQACAwQFERIhBjFBYRNRcRQiMoGRBxVCobHRIzPBUlNicqLh8RY0c5Lw/8QAGgEBAAMBAQEAAAAAAAAAAAAAAAEDBAUCBv/EACcRAAIDAAEEAQQCAwAAAAAAAAABAgMRBBIhMUEUBRMyUSJCYZGh/9oADAMBAAIRAxEAPwDuKIiAIiIAiIgCIiAIiIAiIgCJlMoAiIgCIiAIiIAiIgCIiAIiIAiIgCIiAIiIAiIgC+E4WrX3Gmt8XiVUrWN6DO7vQKm3bjWZ5LKFgiZy1nd37Be4wcvB5lJRLxLNFE3VLI1jfNxwoyfiW2xPEbZHzPP4YmElc3lulZUyh7nucM7lxzlZqepmAcDWTRYBILG4aB3A/VeuhLyzypt+DoBvoxltJJyzu4J9+kj/ALV3/sqQ7iGajLBUU7qkFv8AMidgk9cghZ6PiqnqKnwvZ3sA5mR7Wn5N6r2oV5pHU9wuUd+hP8yGRn0K2ortRSnHjBp8n7Ksvnikj8RoB93JwQo+qudPTMe+c6AwgEHnv2R1xfgnqa8nQg4OALTkHqF6CoFLUh7vFtFxayXALmMcHNP+Zql6Pid0DmxXiERZ2E8e7Ce/kvEqmiVNMtCLHFKyaNskTmvY7k5pyCsiqPYREQBERAEREAREQBERAEREAPJQN/4hitrDFFiSoI3B5M9f2TiO8+wRGGBw8dw3/wAA/f8A5XOa6pc9zi52pxJJKurq6u7KbLOnserldJ6qV0k7y955klREtUN8t5915qJtyo6WXdbYwWGKVjZIi9SwYEDWgAYIdk/NWm2V0F1tbJGh0dUx2mQagR0wR27LnT5ckq4cCF5iqTGfdbpyCNt9/RU8iuMYbhZx7JSnjZtXSKAxGQnTKHbEDBI6qPgLXuMM0+7HamOADS0lWmupPaI4pz7oDSGvYOe6j57eNTJBpZ3azOfX91yXc4vDfnc1qOoqKDxpJAJWFunJG3bI5FfJ6iGem1Yax2cRv0agc74cOq2XjDHtdvjqOvoqNdZqqG4OOXMDTmPQ7YBX8eUrZZuHm2ahHc0tEcNCx2prWRyDb2inc5pa7HPHQ/kpSgup8f2C7PjkbK3MNQMaZB3/AC+ao9mlE9WGzvkDubHsfjBHrz9Fu3KnuNXUkPaZfCiJbpbjU3O+B5rd+M+mTKFLqh1RRb4LpU8M3SSFrnGnf77Y3fCQf/uav9oulPdqYT0zv8zDzafIriX33PU0bKSra2XwjmKVx99nz6j1Ulw/eZrbUsmgfu04Lejh5HsllXUtQhbjO1ItG03GG50jaiA7HZzTzaeoK3Vjaw0Jn1ERCQiIgCIiAIiIAteuqG0lNJO/kxuceZ8lsKG4pc5ts0t/E8BSlrIk8RQrpVOmmkkkJc5zsknzUBVS7lSdwJGVBVb9yulCPY5lk+5q1Eu/NaL3aivcri5xXgBXpGdyPAblWnhGqqIGPjj0+E9xD9bcgtI3+hxhVyGJ00rYmfG8gDouocO2aCOgwxusdS7p5rHzrFGPT7Zq4cHOemxbZS5slJIPdcdQzjGex+q8z0usaSAcd84U5QW6JjM+GDJ0xyWtXUD4pcg6mYzsO64zW92dPCl3annpHsNOcxueNeeeOq8OomTUxY7DmEZIIVgucIMbWtaclwz6KDrGVgpfCpmMacEOfI7ljy2VW60k8PEn0vSsVdujo7hA6IOEfiDVpOTnOyvNLGZcSaG6gMgtdy7qv0lwie2N9X4TJg4sJ5skPn6qckqhG5s0WxADSwde3orbrZtpS9ezzU4rekh75ZKculqIXNikALy3OWuPkPI/1UDA8xux1We5xytmaWSOedRdJlxzkHOcdB6eS81lZFVzeLFTNpz+JrXZB7+q6vFlKUE29MlrXV2WFp4QvTrbWN1OJhfhso8x5/JdVje17A9hBa4AgjqFwelkIIx/wuqcD3P2qhNLIcyQfDnq3/ZRfD2i+mfplnREWY0BERAEREAREQBR1+hM1ueAMlpDlIry5ocCHbgjBCJ49Ia1YcZv9dT0tQYZCQ/ywq9UTsmyWE/RWD7ULLLb7nHXgF1PINBd0B6fsqvDjGAutRJNHIvi4s+aNl80rPheS1X4ZtPtF7lZC4/hkaT6ZXZrI1sNF/EaQ3U4h2NnAFcYAwe6vXCNzMdsiinqXAGp8JjXAkZIBAB6dVg51TcVNejfwLVGTi/Z0mEa2CTkQMYC8ytMukuaAMFa1E+SMOD3AgnmOSyzH+ISCQGt+FcaUsidVrGRN5Y2Jolx77SMHGyrV4rW+zteIhlr9IBG5ClOI69wpy2LUXEjUPJVOWUTxl+dOl24A3JWHG32K5v0Zqe1v+7aUmKCd8LtbfGeWtwTncde6+ZZRxSy1EzpORJ6NA/sjoF7mlIhY6d2mM4d8XPsoK/TmRhe1wAdtpA6LVT1XzUH7KJtRTkiErKh755ZWSPcxztsnG2V4hkOc5WB4JPNeoTvhfSqCjHEc9SbesmKZ52Vx4PrTS3WncOTiGP9Dt+uFS6bop+2kiRuMg7Kqa1Git9zs45L6vMZLmNJ5kZK9LnHQCIiAIiIAiIgC+L6vD3NjDnOcAAMknkAgNG/UVJW2upirohJD4bi4egXAZ4m0krhBIZacY+L4o88g4foeR/IdU4p4kdPBNS0bi2JzC0uPN+dvkFzSpiiriJKWcw1bcgHHPsR1Ch8qXGsW+GSuLHk1vPKMLHB7QQcr1hRzqqSmlLKqJ0Uo56Rlru47Lcgqo5hsRk99j8116uTCa0413FnB4ZcKZsTgYp4hnxxiWn/ALOth1fXYhRHLz+a2KGrloqhk8JAe05BPJXSSnHEZ4NwlrOpcMXL7wcJS4hsrNQaOQPX8wVI3ac0cet7HPBdgaSqHwpeWQ3NsTQ9tO55dGxxzoGeS6LddLrZLKCNQZkEjPdfPcqj7cnH16O5RerYb/soN/rS2A+IQ0yEYBIDsb9FXZqxj2HRIAzYvbjclbvFE8NXdJHxNDQxoj2PPHM9lAyNG+DlbaPplX205eTBbzJdbUUS76mmqqOOJkjhKOTSMclXqt7nvJd6Y8ltUr/AlbJjOg8j5LFVtDi57eTnEhaKOJGix9K7FNlzsitI4tX2Ie9svTlmoGxTTBmfeytMux5ib9HE44Vs4et7qmtgiA5uGfTqtK22txcBo1Z5YXR+G7O23w+NK3Ez24/yhY7bOxtpr1k4NgvqIsRuCIiAL4V9WOpkbDA+R/wsBcfQKG8WjyYa6upaCnM9bURwRDm6R2Aq5V/aBYYDhk00/wD4oTj6uwFzrim9zXu4ulnP8JhxFGDs0fv3URCMHIY0joMclinyn/U2w4vb+R04/aPTOcfAts7m9C54H6ArVuPFtVdKbwaeh8FpPvHxHEnt8KpcAceW2eXVTdubI4u1NwDjG/P5dOqq+VZu6W/Fq8NGGoo62oaRojAIxu5wz/pUBLYLkzAEUbyNhplac/UhXseO2CR0Aa6XSdDXHA1Y239V7pXVbqZhrGtbOW++GHLQcrxbyZ2rZej3Xx4VdonPJrfdNGma3zSReRZqx6FvJebXbKU1w+8hU0kIGxdGWuB6EOxuBjqr3NUSNuENO2hdLG8Fz6gNGI/VZJAxjC4MDWhv4SQvVXJnW+xFvHhYv5Fdn4YqZIjLaK6lucLDy1Bknplu31Chqpr6F/h11NVUjvOWPW0+hG/5LK6y322VM9e2lmEckhc2ekeJBjpksJ/NTNg4xuj6plG9tNWNk90ioiyRj0I/NfQQslCr7mnz04Rnd9vCDt91goq+OeKemmLDnTqx2PPkfVdDpuJKS70Zpah/hMd8Ok7tP7KoX3hivu9xmroIqOJsmWthjbpa3HrgqBdw5daSrc1jDFI1ocdEgHP1KxWcirkNbLGao8S2hNKOok7jG8105jf4jC84eBzH9F6ljpoKUOlkeZ3DZrSMD91otdfYcianE7DsdbQfzBWOWpr2SZhocOI3dkglXfNayOrF+mZ/gbssev8AwZIq0xgN8OI7595gOr1Xt5hqdPs+WzE4fGWnQO+enotIvrX5e+MNf3yT+qxO+8n7tmaw/wCEElTPnw3UyY/Tp+M/4epaSqklMcMY8i7UAz6lWngjheCtrnA11PUVDGa3RxO1NjGcZJGxVOlp3uOqqnkkcOrz/RdA+yKqhoamqErQBVOaxjz005/Ikqv5srZZEv8AgxqjsjpNts9PQ4cBrlH4iOXoFJBAV9UN6eksCIigkIiIAsdRE2aF8Txlr2lpHYrIiNaDld1+zy5sq3fdroJ4HOy10r9Lm+u26z0H2aVp96tuUUeebYYtRHzOF0zG4RUfHr3cL/kWZmlNp/s8tsYHi1dZIQc7PDR+ird6p4LZUup4pnhzXHT4jtwurYXJftjt8kNbR3CPPgy5jcR0d0+qvpoqcscTPddao6pETJfaykIDNB9S791jdxdVt2fA13cP/cFQUMjntw45A5BfZGZBOFvf0/jyX4nNX1Dkxf5E9/1uGtOukf3IIP7KXtdfJxFQVbreIxKxpb4UjtLs4/QqgPi7LFGJYJRLBLJFI3k+NxaR8wqJ/TKPSNUPql3iT1ElSfevD0n8QVVBMCd92g/MbFWSyXWpvFwb7VFTyPhGv2lsIbKRywXDmFFUPGtzgjEFzjiuVNycyZo1Y9eR+YUiL/whHSz1NHTVtBcHRkCNrcsLvLIO35L1yoSlS4JdzzxZxjerHLt+i4U+psAOQM7nfKjg/XV1T8A5eGemB/uVWqPj+MMa2oongDG7HArUh4ukaH5pXEOe52dfmfLC4ceByH/U7b5/HX9iyVhaTtG0eozlRUzmnIcwdtlGzcTmU5NO8ejm/sslrrZLtWCkazw5HtJZqwdRAzjbl1R8LkRWuJK53Hb7SPUmxzgH5Bak7ueSB2XmtfVwS+Hp57jPXovkFMakFzic594eSqVb9iXLgvBjio565zxAwuY0ZL3bD5ealrTJ7OGMjONJ29VtWbUxuh2zWn6Fea2lNNVB7G4jk94dvMLq8Hpi2jm8myViTR2GyVnt1tgqD8Tm4d6jYrfVc4FJNlwekhx9ArGvcljwReoIiKCQiIgCIiAIiIAoriSzw32z1FvqNhIPcf1Y4ciPRSq+Innchrex+cp6SottdPQVzPDqIHaXt8+47HmvXMLrnHvCLeIaX2mj0x3KFv8ADfyEg/sE/oehXIA6SGeSmqYnRTxuLXxvGCCOy6lFyksZy+Rx2nqPpYD0WJ0XZbGOqYWrEzHrRpuh7LC+DspPRkLw6HK8uKJU2Rfs48llEXXC3DEvJjUKCPXW32NYs7LJRyyUlXFPCcSRuD27+RXssXnRvhQ46sJUs7nU7lY6e/WptRS4Y9w8WJzeuefyVGpXPpK1jnR50kh4I+JSfBHFUlrmZbq12uhldhuecTj5dvMfNWXiuwwQO9vp9cc4yTp+F3r/ALLgcrjut9js02K1JogaBwmkAAGuN5yMdCVIVtKZIHYGcOBC1bRTn2t0kbSWaOXmVa7fbjVyticMMbgyHt0+ZVXH1STLJLs0TfDFKaW0RNcMOfl+PLKll5Y0NaGtGABgAdF6WtvXpCWIIiKCQiIgCIiAIiIAvi+ogPiqXGvBNLxHGaiEimuTG4ZOBs/s7zHdW5FKbT1ENJrGfnKvp7hZKx1Hdqd0Mo5Z+F482nkQvrJGSDLSPqu+3e0UF5pXUtzpY54jyDxuD5g8wVzLiD7La2lc6bh2pE8fMU1Q7Dx6O5H5rZXyvTMdvFT8FSBLd+aysqAOYWjWsuFql8G6Uk9M4f3rCAfQ8ivLK1jhkkYWuN0WYpceSJQTQu5rHIYjyC0RUxuGxC+GaPHP816+4jx9mRmfp6LE4jzWF1RGOvPusQqRJII4I3SyHYMYCSfoodkUe1TJm9b4jUXCmhZ8T5W/kVf+P+IWCiioac/xJeYZzA9OpPJRPCnB15lkbUvh8Bzh7r5RjQD26lX6y8F0Fvn9rqc1dZ0lk/D6DouZybFa+x0+NW6ovfLILgWxXA03i1uY2O+FrxuPUK/01OymjEcYwOpPMlZQA0YaMDyC+qhRSLwiIpAREQBERAEREAREQBERAEREAXwjPkvqIDFNBFPGY542SMIwWvaCD8iq7X8AcM1xLn2qKJ5OS6AmM/6dlZ0UptENJlAn+yawyfyqmvi9JQ79QsLfsiswPvV9wI8tTR/RdFRT1y/ZHRH9FJpfsu4ZgIMlPNUEf3sziD8hhWW22S2Wtum30NPTjzZGAT8+akUUNtkqKR8x06L6iKCQ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1679575" y="-693738"/>
            <a:ext cx="1657350" cy="1447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圖案 15"/>
          <p:cNvSpPr/>
          <p:nvPr/>
        </p:nvSpPr>
        <p:spPr>
          <a:xfrm>
            <a:off x="571256" y="1247238"/>
            <a:ext cx="11354023" cy="493846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橢圓 16"/>
          <p:cNvSpPr/>
          <p:nvPr/>
        </p:nvSpPr>
        <p:spPr>
          <a:xfrm>
            <a:off x="1375378" y="5138959"/>
            <a:ext cx="269929" cy="18503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手繪多邊形 17"/>
          <p:cNvSpPr/>
          <p:nvPr/>
        </p:nvSpPr>
        <p:spPr>
          <a:xfrm>
            <a:off x="1301227" y="5594447"/>
            <a:ext cx="1870857" cy="772304"/>
          </a:xfrm>
          <a:custGeom>
            <a:avLst/>
            <a:gdLst>
              <a:gd name="connsiteX0" fmla="*/ 0 w 851814"/>
              <a:gd name="connsiteY0" fmla="*/ 0 h 967232"/>
              <a:gd name="connsiteX1" fmla="*/ 851814 w 851814"/>
              <a:gd name="connsiteY1" fmla="*/ 0 h 967232"/>
              <a:gd name="connsiteX2" fmla="*/ 851814 w 851814"/>
              <a:gd name="connsiteY2" fmla="*/ 967232 h 967232"/>
              <a:gd name="connsiteX3" fmla="*/ 0 w 851814"/>
              <a:gd name="connsiteY3" fmla="*/ 967232 h 967232"/>
              <a:gd name="connsiteX4" fmla="*/ 0 w 851814"/>
              <a:gd name="connsiteY4" fmla="*/ 0 h 96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814" h="967232">
                <a:moveTo>
                  <a:pt x="0" y="0"/>
                </a:moveTo>
                <a:lnTo>
                  <a:pt x="851814" y="0"/>
                </a:lnTo>
                <a:lnTo>
                  <a:pt x="851814" y="967232"/>
                </a:lnTo>
                <a:lnTo>
                  <a:pt x="0" y="9672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246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1997 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Established in Taipei with 5 People.</a:t>
            </a: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2057705" y="4661537"/>
            <a:ext cx="318369" cy="23408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手繪多邊形 19"/>
          <p:cNvSpPr/>
          <p:nvPr/>
        </p:nvSpPr>
        <p:spPr>
          <a:xfrm>
            <a:off x="1998853" y="5279261"/>
            <a:ext cx="2801003" cy="720080"/>
          </a:xfrm>
          <a:custGeom>
            <a:avLst/>
            <a:gdLst>
              <a:gd name="connsiteX0" fmla="*/ 0 w 1079398"/>
              <a:gd name="connsiteY0" fmla="*/ 0 h 1702816"/>
              <a:gd name="connsiteX1" fmla="*/ 1079398 w 1079398"/>
              <a:gd name="connsiteY1" fmla="*/ 0 h 1702816"/>
              <a:gd name="connsiteX2" fmla="*/ 1079398 w 1079398"/>
              <a:gd name="connsiteY2" fmla="*/ 1702816 h 1702816"/>
              <a:gd name="connsiteX3" fmla="*/ 0 w 1079398"/>
              <a:gd name="connsiteY3" fmla="*/ 1702816 h 1702816"/>
              <a:gd name="connsiteX4" fmla="*/ 0 w 1079398"/>
              <a:gd name="connsiteY4" fmla="*/ 0 h 170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398" h="1702816">
                <a:moveTo>
                  <a:pt x="0" y="0"/>
                </a:moveTo>
                <a:lnTo>
                  <a:pt x="1079398" y="0"/>
                </a:lnTo>
                <a:lnTo>
                  <a:pt x="1079398" y="1702816"/>
                </a:lnTo>
                <a:lnTo>
                  <a:pt x="0" y="17028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038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err="1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ShangHai</a:t>
            </a: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Office Established</a:t>
            </a: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2749452" y="4185021"/>
            <a:ext cx="424492" cy="3121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手繪多邊形 21"/>
          <p:cNvSpPr/>
          <p:nvPr/>
        </p:nvSpPr>
        <p:spPr>
          <a:xfrm>
            <a:off x="2615427" y="4900605"/>
            <a:ext cx="714567" cy="246047"/>
          </a:xfrm>
          <a:custGeom>
            <a:avLst/>
            <a:gdLst>
              <a:gd name="connsiteX0" fmla="*/ 0 w 1254963"/>
              <a:gd name="connsiteY0" fmla="*/ 0 h 2283968"/>
              <a:gd name="connsiteX1" fmla="*/ 1254963 w 1254963"/>
              <a:gd name="connsiteY1" fmla="*/ 0 h 2283968"/>
              <a:gd name="connsiteX2" fmla="*/ 1254963 w 1254963"/>
              <a:gd name="connsiteY2" fmla="*/ 2283968 h 2283968"/>
              <a:gd name="connsiteX3" fmla="*/ 0 w 1254963"/>
              <a:gd name="connsiteY3" fmla="*/ 2283968 h 2283968"/>
              <a:gd name="connsiteX4" fmla="*/ 0 w 1254963"/>
              <a:gd name="connsiteY4" fmla="*/ 0 h 228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963" h="2283968">
                <a:moveTo>
                  <a:pt x="0" y="0"/>
                </a:moveTo>
                <a:lnTo>
                  <a:pt x="1254963" y="0"/>
                </a:lnTo>
                <a:lnTo>
                  <a:pt x="1254963" y="2283968"/>
                </a:lnTo>
                <a:lnTo>
                  <a:pt x="0" y="2283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38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531575" y="3761109"/>
            <a:ext cx="548301" cy="40314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手繪多邊形 23"/>
          <p:cNvSpPr/>
          <p:nvPr/>
        </p:nvSpPr>
        <p:spPr>
          <a:xfrm>
            <a:off x="3620567" y="4369595"/>
            <a:ext cx="1485291" cy="528627"/>
          </a:xfrm>
          <a:custGeom>
            <a:avLst/>
            <a:gdLst>
              <a:gd name="connsiteX0" fmla="*/ 0 w 1300480"/>
              <a:gd name="connsiteY0" fmla="*/ 0 h 2722880"/>
              <a:gd name="connsiteX1" fmla="*/ 1300480 w 1300480"/>
              <a:gd name="connsiteY1" fmla="*/ 0 h 2722880"/>
              <a:gd name="connsiteX2" fmla="*/ 1300480 w 1300480"/>
              <a:gd name="connsiteY2" fmla="*/ 2722880 h 2722880"/>
              <a:gd name="connsiteX3" fmla="*/ 0 w 1300480"/>
              <a:gd name="connsiteY3" fmla="*/ 2722880 h 2722880"/>
              <a:gd name="connsiteX4" fmla="*/ 0 w 1300480"/>
              <a:gd name="connsiteY4" fmla="*/ 0 h 272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722880">
                <a:moveTo>
                  <a:pt x="0" y="0"/>
                </a:moveTo>
                <a:lnTo>
                  <a:pt x="1300480" y="0"/>
                </a:lnTo>
                <a:lnTo>
                  <a:pt x="1300480" y="2722880"/>
                </a:lnTo>
                <a:lnTo>
                  <a:pt x="0" y="27228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620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2012 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Listed (8416)</a:t>
            </a:r>
          </a:p>
        </p:txBody>
      </p:sp>
      <p:sp>
        <p:nvSpPr>
          <p:cNvPr id="25" name="橢圓 24"/>
          <p:cNvSpPr/>
          <p:nvPr/>
        </p:nvSpPr>
        <p:spPr>
          <a:xfrm>
            <a:off x="4482600" y="3370691"/>
            <a:ext cx="600708" cy="47013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手繪多邊形 25"/>
          <p:cNvSpPr/>
          <p:nvPr/>
        </p:nvSpPr>
        <p:spPr>
          <a:xfrm>
            <a:off x="4555627" y="4073446"/>
            <a:ext cx="884359" cy="327843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</a:p>
        </p:txBody>
      </p:sp>
      <p:pic>
        <p:nvPicPr>
          <p:cNvPr id="12" name="圖片 11" descr="swtc_logo去背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552" y="4401289"/>
            <a:ext cx="2019548" cy="65376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417294" y="5857530"/>
            <a:ext cx="814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For 25 years, we still maintain the</a:t>
            </a:r>
          </a:p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entrepreneurial spirit and continue to grow steadily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5527753" y="3077269"/>
            <a:ext cx="619115" cy="5237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手繪多邊形 28"/>
          <p:cNvSpPr/>
          <p:nvPr/>
        </p:nvSpPr>
        <p:spPr>
          <a:xfrm>
            <a:off x="7475451" y="3390320"/>
            <a:ext cx="788733" cy="249778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</a:p>
        </p:txBody>
      </p:sp>
      <p:sp>
        <p:nvSpPr>
          <p:cNvPr id="27" name="橢圓 26"/>
          <p:cNvSpPr/>
          <p:nvPr/>
        </p:nvSpPr>
        <p:spPr>
          <a:xfrm>
            <a:off x="7519946" y="2636932"/>
            <a:ext cx="698642" cy="56701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手繪多邊形 29"/>
          <p:cNvSpPr/>
          <p:nvPr/>
        </p:nvSpPr>
        <p:spPr>
          <a:xfrm>
            <a:off x="6392318" y="3562250"/>
            <a:ext cx="1768717" cy="648327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Rev&gt;$1B</a:t>
            </a: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手繪多邊形 30"/>
          <p:cNvSpPr/>
          <p:nvPr/>
        </p:nvSpPr>
        <p:spPr>
          <a:xfrm flipH="1">
            <a:off x="9640028" y="3121266"/>
            <a:ext cx="3013583" cy="540345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 Offices in GC 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with 350 FTE</a:t>
            </a: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8474077" y="2450371"/>
            <a:ext cx="774837" cy="5890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手繪多邊形 32"/>
          <p:cNvSpPr/>
          <p:nvPr/>
        </p:nvSpPr>
        <p:spPr>
          <a:xfrm>
            <a:off x="5486033" y="3824417"/>
            <a:ext cx="958961" cy="249030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</a:p>
        </p:txBody>
      </p:sp>
      <p:sp>
        <p:nvSpPr>
          <p:cNvPr id="34" name="橢圓 33"/>
          <p:cNvSpPr/>
          <p:nvPr/>
        </p:nvSpPr>
        <p:spPr>
          <a:xfrm>
            <a:off x="6484086" y="2826455"/>
            <a:ext cx="698642" cy="52346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橢圓 34"/>
          <p:cNvSpPr/>
          <p:nvPr/>
        </p:nvSpPr>
        <p:spPr>
          <a:xfrm>
            <a:off x="9607572" y="2326525"/>
            <a:ext cx="855795" cy="61188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手繪多邊形 35"/>
          <p:cNvSpPr/>
          <p:nvPr/>
        </p:nvSpPr>
        <p:spPr>
          <a:xfrm>
            <a:off x="8465478" y="3279921"/>
            <a:ext cx="979984" cy="288127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1571" y="4882388"/>
            <a:ext cx="1084746" cy="606799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373A7F88-E31C-43BC-9535-3B3B91823F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20" y="4349017"/>
            <a:ext cx="1101246" cy="325413"/>
          </a:xfrm>
          <a:prstGeom prst="rect">
            <a:avLst/>
          </a:prstGeom>
        </p:spPr>
      </p:pic>
      <p:pic>
        <p:nvPicPr>
          <p:cNvPr id="41" name="Picture 17">
            <a:extLst>
              <a:ext uri="{FF2B5EF4-FFF2-40B4-BE49-F238E27FC236}">
                <a16:creationId xmlns:a16="http://schemas.microsoft.com/office/drawing/2014/main" id="{0870DA67-1EE0-43B1-A481-6B621A2875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04" y="3968202"/>
            <a:ext cx="1066953" cy="570723"/>
          </a:xfrm>
          <a:prstGeom prst="rect">
            <a:avLst/>
          </a:prstGeom>
        </p:spPr>
      </p:pic>
      <p:pic>
        <p:nvPicPr>
          <p:cNvPr id="43" name="pasted-image.tiff" descr="pasted-image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104" y="4050686"/>
            <a:ext cx="1467658" cy="482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2" descr="C:\Users\ldz\AppData\Local\Temp\7zE4B46.tmp\SIMULIA_Logotype_RGB_Tea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11" y="3533417"/>
            <a:ext cx="858328" cy="3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9643" y="3744589"/>
            <a:ext cx="877448" cy="24994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82025" y="4334929"/>
            <a:ext cx="3073451" cy="17288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55" y="3268623"/>
            <a:ext cx="1763803" cy="110616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2863" y="2375728"/>
            <a:ext cx="1759693" cy="1173129"/>
          </a:xfrm>
          <a:prstGeom prst="rect">
            <a:avLst/>
          </a:prstGeom>
        </p:spPr>
      </p:pic>
      <p:pic>
        <p:nvPicPr>
          <p:cNvPr id="53" name="Picture 40" descr="original_metal_w"/>
          <p:cNvPicPr>
            <a:picLocks noChangeAspect="1" noChangeArrowheads="1" noCrop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273889" y="1008371"/>
            <a:ext cx="1563807" cy="141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51998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26" grpId="0"/>
      <p:bldP spid="29" grpId="0"/>
      <p:bldP spid="30" grpId="0"/>
      <p:bldP spid="31" grpId="0"/>
      <p:bldP spid="33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男人, 窗戶, 桌, 女性 的圖片&#10;&#10;自動產生的描述">
            <a:extLst>
              <a:ext uri="{FF2B5EF4-FFF2-40B4-BE49-F238E27FC236}">
                <a16:creationId xmlns:a16="http://schemas.microsoft.com/office/drawing/2014/main" id="{37942C58-3B22-4F0F-A894-725A4F9F3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773" y="1848255"/>
            <a:ext cx="7579227" cy="4263056"/>
          </a:xfrm>
          <a:prstGeom prst="rect">
            <a:avLst/>
          </a:prstGeom>
        </p:spPr>
      </p:pic>
      <p:sp>
        <p:nvSpPr>
          <p:cNvPr id="7" name="流程圖: 資料 6">
            <a:extLst>
              <a:ext uri="{FF2B5EF4-FFF2-40B4-BE49-F238E27FC236}">
                <a16:creationId xmlns:a16="http://schemas.microsoft.com/office/drawing/2014/main" id="{F129C44F-B53C-4595-AE81-9280D5C87335}"/>
              </a:ext>
            </a:extLst>
          </p:cNvPr>
          <p:cNvSpPr/>
          <p:nvPr/>
        </p:nvSpPr>
        <p:spPr>
          <a:xfrm>
            <a:off x="161924" y="2349954"/>
            <a:ext cx="7718096" cy="3761357"/>
          </a:xfrm>
          <a:prstGeom prst="flowChartInputOutpu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0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FF285F0-2531-4E82-BC7F-6EB92F002BD8}"/>
              </a:ext>
            </a:extLst>
          </p:cNvPr>
          <p:cNvGrpSpPr/>
          <p:nvPr/>
        </p:nvGrpSpPr>
        <p:grpSpPr>
          <a:xfrm>
            <a:off x="161924" y="935804"/>
            <a:ext cx="8383863" cy="5006030"/>
            <a:chOff x="-594600" y="-146891"/>
            <a:chExt cx="8383862" cy="5006027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AC98C8E0-9033-465C-BC32-04399D710421}"/>
                </a:ext>
              </a:extLst>
            </p:cNvPr>
            <p:cNvSpPr txBox="1"/>
            <p:nvPr/>
          </p:nvSpPr>
          <p:spPr>
            <a:xfrm>
              <a:off x="-594600" y="-146891"/>
              <a:ext cx="60780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Becoming the McKinsey Consultant Like for Manufacturing in Asia Pacific</a:t>
              </a:r>
              <a:endPara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545CFEA7-787D-4E18-86EC-EF95F8FEBC4D}"/>
                </a:ext>
              </a:extLst>
            </p:cNvPr>
            <p:cNvSpPr txBox="1"/>
            <p:nvPr/>
          </p:nvSpPr>
          <p:spPr>
            <a:xfrm>
              <a:off x="1379036" y="1623029"/>
              <a:ext cx="6410226" cy="144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chemeClr val="accent1">
                      <a:lumMod val="75000"/>
                    </a:schemeClr>
                  </a:solidFill>
                  <a:ea typeface="華康綜藝體" panose="02010609000101010101" pitchFamily="49" charset="-120"/>
                </a:rPr>
                <a:t>Smart Digital Transformation</a:t>
              </a:r>
              <a:endParaRPr lang="zh-TW" altLang="en-US" sz="4400" b="1" dirty="0">
                <a:solidFill>
                  <a:schemeClr val="accent1">
                    <a:lumMod val="75000"/>
                  </a:schemeClr>
                </a:solidFill>
                <a:ea typeface="華康綜藝體" panose="02010609000101010101" pitchFamily="49" charset="-12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3CF6FC6-DA3C-4259-AFF1-C1F8A0636D51}"/>
                </a:ext>
              </a:extLst>
            </p:cNvPr>
            <p:cNvSpPr txBox="1"/>
            <p:nvPr/>
          </p:nvSpPr>
          <p:spPr>
            <a:xfrm>
              <a:off x="561201" y="3104811"/>
              <a:ext cx="5406492" cy="175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With data as the core, to establish a single digital platform, and intelligent shortcuts from design to manufacturing, marketing and sales are connected in series. On the road of enterprise transformation to intelligent manufacturing, </a:t>
              </a:r>
              <a:r>
                <a:rPr lang="en-US" altLang="zh-TW" dirty="0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SolidWizard</a:t>
              </a:r>
              <a:r>
                <a:rPr lang="en-US" altLang="zh-TW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can help.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標題 1">
            <a:extLst>
              <a:ext uri="{FF2B5EF4-FFF2-40B4-BE49-F238E27FC236}">
                <a16:creationId xmlns:a16="http://schemas.microsoft.com/office/drawing/2014/main" id="{3E4A3E23-C5C8-4981-BCBA-401EFE50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" y="205271"/>
            <a:ext cx="13069553" cy="498764"/>
          </a:xfrm>
        </p:spPr>
        <p:txBody>
          <a:bodyPr>
            <a:noAutofit/>
          </a:bodyPr>
          <a:lstStyle/>
          <a:p>
            <a:r>
              <a:rPr lang="en-US" altLang="zh-TW" b="1" dirty="0"/>
              <a:t>Vision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864" y="4721111"/>
            <a:ext cx="2588081" cy="1390200"/>
          </a:xfrm>
          <a:prstGeom prst="rect">
            <a:avLst/>
          </a:prstGeom>
          <a:solidFill>
            <a:srgbClr val="3BACFF"/>
          </a:solidFill>
          <a:ln>
            <a:solidFill>
              <a:srgbClr val="6699FF"/>
            </a:solidFill>
          </a:ln>
        </p:spPr>
      </p:pic>
    </p:spTree>
    <p:extLst>
      <p:ext uri="{BB962C8B-B14F-4D97-AF65-F5344CB8AC3E}">
        <p14:creationId xmlns:p14="http://schemas.microsoft.com/office/powerpoint/2010/main" val="3733573773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接點 29"/>
          <p:cNvCxnSpPr/>
          <p:nvPr/>
        </p:nvCxnSpPr>
        <p:spPr>
          <a:xfrm>
            <a:off x="6466209" y="2063801"/>
            <a:ext cx="0" cy="35167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399" y="137272"/>
            <a:ext cx="8077200" cy="561975"/>
          </a:xfrm>
        </p:spPr>
        <p:txBody>
          <a:bodyPr/>
          <a:lstStyle/>
          <a:p>
            <a:r>
              <a:rPr lang="zh-TW" altLang="en-US" b="1" dirty="0"/>
              <a:t>組織圖</a:t>
            </a:r>
          </a:p>
        </p:txBody>
      </p:sp>
      <p:sp>
        <p:nvSpPr>
          <p:cNvPr id="7" name="橢圓 6"/>
          <p:cNvSpPr/>
          <p:nvPr/>
        </p:nvSpPr>
        <p:spPr>
          <a:xfrm>
            <a:off x="5501011" y="1197908"/>
            <a:ext cx="1920212" cy="86409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Shareholder Association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615947" y="2382369"/>
            <a:ext cx="1728192" cy="86409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board of directors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516311" y="3844795"/>
            <a:ext cx="1920213" cy="576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General Manager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927648" y="1969559"/>
            <a:ext cx="19202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Audit Committee 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909771" y="3225556"/>
            <a:ext cx="19202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Compensation Committee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8364436" y="3268731"/>
            <a:ext cx="19202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Auditing Office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8352299" y="4389325"/>
            <a:ext cx="19202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General Manager Office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6982" y="5518317"/>
            <a:ext cx="1256425" cy="8024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Sales Department 1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93602" y="5526657"/>
            <a:ext cx="1316169" cy="802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Sales Department 2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19669" y="5526657"/>
            <a:ext cx="1182439" cy="802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Engineering Department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73923" y="5526657"/>
            <a:ext cx="1152128" cy="802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Financial Department</a:t>
            </a:r>
          </a:p>
        </p:txBody>
      </p:sp>
      <p:sp>
        <p:nvSpPr>
          <p:cNvPr id="18" name="矩形 17"/>
          <p:cNvSpPr/>
          <p:nvPr/>
        </p:nvSpPr>
        <p:spPr>
          <a:xfrm>
            <a:off x="5761390" y="5538784"/>
            <a:ext cx="1430057" cy="802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Overseas Office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54242" y="5538784"/>
            <a:ext cx="1544124" cy="802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Consulting Department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082434" y="5572240"/>
            <a:ext cx="1408508" cy="7434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CAE Department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618604" y="5580580"/>
            <a:ext cx="1440160" cy="72871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Marketing Department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755193" y="5061181"/>
            <a:ext cx="1058349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>
            <a:cxnSpLocks/>
            <a:endCxn id="22" idx="0"/>
          </p:cNvCxnSpPr>
          <p:nvPr/>
        </p:nvCxnSpPr>
        <p:spPr>
          <a:xfrm>
            <a:off x="11338684" y="5061182"/>
            <a:ext cx="0" cy="5193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9786687" y="5061182"/>
            <a:ext cx="0" cy="5193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8126303" y="5073462"/>
            <a:ext cx="0" cy="5193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5130695" y="5061182"/>
            <a:ext cx="0" cy="457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>
            <a:cxnSpLocks/>
            <a:endCxn id="16" idx="0"/>
          </p:cNvCxnSpPr>
          <p:nvPr/>
        </p:nvCxnSpPr>
        <p:spPr>
          <a:xfrm>
            <a:off x="3710888" y="5061182"/>
            <a:ext cx="1" cy="4654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>
            <a:cxnSpLocks/>
            <a:endCxn id="15" idx="0"/>
          </p:cNvCxnSpPr>
          <p:nvPr/>
        </p:nvCxnSpPr>
        <p:spPr>
          <a:xfrm>
            <a:off x="2251686" y="5061182"/>
            <a:ext cx="1" cy="4654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H="1">
            <a:off x="731521" y="5061181"/>
            <a:ext cx="3076" cy="4556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4847862" y="3558533"/>
            <a:ext cx="3504437" cy="61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>
            <a:endCxn id="13" idx="1"/>
          </p:cNvCxnSpPr>
          <p:nvPr/>
        </p:nvCxnSpPr>
        <p:spPr>
          <a:xfrm>
            <a:off x="6490147" y="4677357"/>
            <a:ext cx="18621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4829984" y="2257591"/>
            <a:ext cx="4019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5231904" y="2248911"/>
            <a:ext cx="0" cy="13078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957180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116435"/>
            <a:ext cx="7344214" cy="720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sz="3733" b="1" dirty="0">
                <a:cs typeface="+mn-cs"/>
              </a:rPr>
              <a:t>Major Products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204" y="2769678"/>
            <a:ext cx="4270523" cy="2776382"/>
          </a:xfrm>
          <a:prstGeom prst="rect">
            <a:avLst/>
          </a:prstGeom>
        </p:spPr>
      </p:pic>
      <p:sp>
        <p:nvSpPr>
          <p:cNvPr id="54" name="圓角矩形 53"/>
          <p:cNvSpPr/>
          <p:nvPr/>
        </p:nvSpPr>
        <p:spPr>
          <a:xfrm>
            <a:off x="556844" y="1618765"/>
            <a:ext cx="2356589" cy="960305"/>
          </a:xfrm>
          <a:prstGeom prst="round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Desktop 3D Software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圓角矩形 54"/>
          <p:cNvSpPr/>
          <p:nvPr/>
        </p:nvSpPr>
        <p:spPr>
          <a:xfrm>
            <a:off x="4295800" y="1556792"/>
            <a:ext cx="2356589" cy="9603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SaaS Cloud</a:t>
            </a:r>
          </a:p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 Software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54" y="2912599"/>
            <a:ext cx="3036907" cy="1032149"/>
          </a:xfrm>
          <a:prstGeom prst="rect">
            <a:avLst/>
          </a:prstGeom>
        </p:spPr>
      </p:pic>
      <p:pic>
        <p:nvPicPr>
          <p:cNvPr id="57" name="Picture 2" descr="C:\Users\ldz\AppData\Local\Temp\7zE4B46.tmp\SIMULIA_Logotype_RGB_Te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3" y="4002836"/>
            <a:ext cx="2252981" cy="6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53" y="4724186"/>
            <a:ext cx="2334771" cy="821874"/>
          </a:xfrm>
          <a:prstGeom prst="rect">
            <a:avLst/>
          </a:prstGeom>
        </p:spPr>
      </p:pic>
      <p:sp>
        <p:nvSpPr>
          <p:cNvPr id="59" name="圓角矩形 58"/>
          <p:cNvSpPr/>
          <p:nvPr/>
        </p:nvSpPr>
        <p:spPr>
          <a:xfrm>
            <a:off x="8616280" y="1556793"/>
            <a:ext cx="2356589" cy="960305"/>
          </a:xfrm>
          <a:prstGeom prst="roundRect">
            <a:avLst/>
          </a:prstGeom>
          <a:solidFill>
            <a:srgbClr val="FFC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Digital Manufacturing Equipment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" name="Picture 17">
            <a:extLst>
              <a:ext uri="{FF2B5EF4-FFF2-40B4-BE49-F238E27FC236}">
                <a16:creationId xmlns:a16="http://schemas.microsoft.com/office/drawing/2014/main" id="{0870DA67-1EE0-43B1-A481-6B621A287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42" y="2783814"/>
            <a:ext cx="1404430" cy="807199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932" y="3666657"/>
            <a:ext cx="1515684" cy="709427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3342" y="4708206"/>
            <a:ext cx="1634664" cy="727799"/>
          </a:xfrm>
          <a:prstGeom prst="rect">
            <a:avLst/>
          </a:prstGeom>
        </p:spPr>
      </p:pic>
      <p:pic>
        <p:nvPicPr>
          <p:cNvPr id="63" name="Picture 3">
            <a:extLst>
              <a:ext uri="{FF2B5EF4-FFF2-40B4-BE49-F238E27FC236}">
                <a16:creationId xmlns:a16="http://schemas.microsoft.com/office/drawing/2014/main" id="{91C6F110-F406-4B5D-8021-D93C75A12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8612" y="4553336"/>
            <a:ext cx="1328453" cy="704277"/>
          </a:xfrm>
          <a:prstGeom prst="rect">
            <a:avLst/>
          </a:prstGeom>
        </p:spPr>
      </p:pic>
      <p:pic>
        <p:nvPicPr>
          <p:cNvPr id="64" name="Picture 5">
            <a:extLst>
              <a:ext uri="{FF2B5EF4-FFF2-40B4-BE49-F238E27FC236}">
                <a16:creationId xmlns:a16="http://schemas.microsoft.com/office/drawing/2014/main" id="{373A7F88-E31C-43BC-9535-3B3B91823F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00" y="3759261"/>
            <a:ext cx="1416864" cy="418676"/>
          </a:xfrm>
          <a:prstGeom prst="rect">
            <a:avLst/>
          </a:prstGeom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7387" y="3009000"/>
            <a:ext cx="1252673" cy="356825"/>
          </a:xfrm>
          <a:prstGeom prst="rect">
            <a:avLst/>
          </a:prstGeom>
        </p:spPr>
      </p:pic>
      <p:pic>
        <p:nvPicPr>
          <p:cNvPr id="66" name="pasted-image.tiff" descr="pasted-image.tif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0060" y="2903683"/>
            <a:ext cx="1452604" cy="480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圖片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2869" y="3782369"/>
            <a:ext cx="989405" cy="5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6861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182" y="1121204"/>
            <a:ext cx="5559900" cy="5236755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37166" y="1052184"/>
            <a:ext cx="288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/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Consumer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0708"/>
            <a:ext cx="8077200" cy="5619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cs typeface="+mn-cs"/>
              </a:rPr>
              <a:t>產品應用</a:t>
            </a:r>
            <a:endParaRPr lang="en-US" altLang="zh-TW" b="1" dirty="0"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334862" y="2543316"/>
            <a:ext cx="156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Automotive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31505" y="3753558"/>
            <a:ext cx="206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Business Service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59178" y="5195588"/>
            <a:ext cx="9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Energy</a:t>
            </a:r>
            <a:endParaRPr lang="zh-TW" altLang="en-US" sz="14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952861" y="598239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Manufacturing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88748" y="5988627"/>
            <a:ext cx="254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Hi-Tech Electronics</a:t>
            </a:r>
            <a:endParaRPr lang="en-US" altLang="zh-TW" sz="14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7592810" y="1450320"/>
            <a:ext cx="244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/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Consumer Packaged Goods</a:t>
            </a:r>
            <a:endParaRPr lang="zh-TW" altLang="en-US" sz="12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8425604" y="2655929"/>
            <a:ext cx="288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Life Science</a:t>
            </a:r>
            <a:endParaRPr lang="zh-TW" altLang="en-US" sz="12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8578662" y="3822514"/>
            <a:ext cx="176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Mold Design</a:t>
            </a:r>
            <a:endParaRPr lang="en-GB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8066190" y="5124150"/>
            <a:ext cx="160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Education</a:t>
            </a:r>
            <a:endParaRPr lang="en-GB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5BE6E-21A8-4A18-94EF-EEA2C2039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52" y="3447382"/>
            <a:ext cx="2062918" cy="67663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231040" y="1582462"/>
            <a:ext cx="1368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Aerospace</a:t>
            </a:r>
            <a:endParaRPr lang="zh-TW" altLang="en-US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4785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A58E09-7DC0-4312-BF5E-C32E3633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3068960"/>
            <a:ext cx="9505056" cy="561975"/>
          </a:xfrm>
        </p:spPr>
        <p:txBody>
          <a:bodyPr/>
          <a:lstStyle/>
          <a:p>
            <a:pPr algn="ctr"/>
            <a:r>
              <a:rPr lang="en-US" altLang="zh-TW" sz="4000" dirty="0"/>
              <a:t>Business strategy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459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4417" y="115921"/>
            <a:ext cx="8077200" cy="634970"/>
          </a:xfrm>
        </p:spPr>
        <p:txBody>
          <a:bodyPr/>
          <a:lstStyle/>
          <a:p>
            <a:r>
              <a:rPr lang="en-US" altLang="zh-TW" b="1" dirty="0"/>
              <a:t>Accelerate Development Lifecycle</a:t>
            </a:r>
            <a:endParaRPr lang="zh-TW" altLang="en-US" b="1" dirty="0"/>
          </a:p>
        </p:txBody>
      </p:sp>
      <p:grpSp>
        <p:nvGrpSpPr>
          <p:cNvPr id="3" name="Group 34"/>
          <p:cNvGrpSpPr/>
          <p:nvPr/>
        </p:nvGrpSpPr>
        <p:grpSpPr>
          <a:xfrm>
            <a:off x="2568555" y="3402417"/>
            <a:ext cx="5192815" cy="2763795"/>
            <a:chOff x="2114118" y="3379849"/>
            <a:chExt cx="6195818" cy="2763794"/>
          </a:xfrm>
        </p:grpSpPr>
        <p:sp>
          <p:nvSpPr>
            <p:cNvPr id="4" name="Pentagon 4"/>
            <p:cNvSpPr/>
            <p:nvPr/>
          </p:nvSpPr>
          <p:spPr>
            <a:xfrm>
              <a:off x="2114118" y="3379849"/>
              <a:ext cx="6195818" cy="2415374"/>
            </a:xfrm>
            <a:prstGeom prst="homePlate">
              <a:avLst>
                <a:gd name="adj" fmla="val 2191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a typeface="Microsoft YaHei" panose="020B0503020204020204" pitchFamily="34" charset="-122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114118" y="5835866"/>
              <a:ext cx="5558015" cy="307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TW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Data Management</a:t>
              </a:r>
              <a:endParaRPr lang="en-GB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68555" y="3022948"/>
            <a:ext cx="4357719" cy="369333"/>
            <a:chOff x="1523968" y="3000372"/>
            <a:chExt cx="5810290" cy="369331"/>
          </a:xfrm>
        </p:grpSpPr>
        <p:sp>
          <p:nvSpPr>
            <p:cNvPr id="7" name="TextBox 25"/>
            <p:cNvSpPr txBox="1"/>
            <p:nvPr/>
          </p:nvSpPr>
          <p:spPr>
            <a:xfrm>
              <a:off x="1523968" y="3049785"/>
              <a:ext cx="382592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TW" sz="1400" dirty="0">
                  <a:solidFill>
                    <a:srgbClr val="97999B"/>
                  </a:solidFill>
                  <a:latin typeface="微軟正黑體" pitchFamily="34" charset="-120"/>
                  <a:ea typeface="微軟正黑體" pitchFamily="34" charset="-120"/>
                </a:rPr>
                <a:t>What SWTC Give You</a:t>
              </a:r>
              <a:endParaRPr lang="en-GB" sz="1400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TextBox 30"/>
            <p:cNvSpPr txBox="1"/>
            <p:nvPr/>
          </p:nvSpPr>
          <p:spPr>
            <a:xfrm>
              <a:off x="3119249" y="3000372"/>
              <a:ext cx="4215009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377"/>
              <a:endParaRPr lang="en-GB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Pentagon 8"/>
          <p:cNvSpPr/>
          <p:nvPr/>
        </p:nvSpPr>
        <p:spPr>
          <a:xfrm>
            <a:off x="2561997" y="1320949"/>
            <a:ext cx="1144691" cy="1359243"/>
          </a:xfrm>
          <a:prstGeom prst="homePlate">
            <a:avLst>
              <a:gd name="adj" fmla="val 2818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Concepts</a:t>
            </a:r>
            <a:endParaRPr lang="en-GB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5426718" y="2021347"/>
            <a:ext cx="2334652" cy="639795"/>
          </a:xfrm>
          <a:prstGeom prst="parallelogram">
            <a:avLst>
              <a:gd name="adj" fmla="val 5587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400" dirty="0">
                <a:latin typeface="微軟正黑體" pitchFamily="34" charset="-120"/>
                <a:ea typeface="微軟正黑體" pitchFamily="34" charset="-120"/>
              </a:rPr>
              <a:t>Technical</a:t>
            </a:r>
          </a:p>
          <a:p>
            <a:pPr algn="ctr" defTabSz="914377"/>
            <a:r>
              <a:rPr lang="en-US" sz="1400" dirty="0">
                <a:latin typeface="微軟正黑體" pitchFamily="34" charset="-120"/>
                <a:ea typeface="微軟正黑體" pitchFamily="34" charset="-120"/>
              </a:rPr>
              <a:t>Communication</a:t>
            </a:r>
            <a:endParaRPr lang="en-GB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Chevron 11"/>
          <p:cNvSpPr/>
          <p:nvPr/>
        </p:nvSpPr>
        <p:spPr>
          <a:xfrm>
            <a:off x="7500011" y="1285423"/>
            <a:ext cx="2423547" cy="1375719"/>
          </a:xfrm>
          <a:prstGeom prst="chevron">
            <a:avLst>
              <a:gd name="adj" fmla="val 29141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4700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4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Manufacturing</a:t>
            </a:r>
            <a:endParaRPr lang="en-GB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2" name="Group 37"/>
          <p:cNvGrpSpPr/>
          <p:nvPr/>
        </p:nvGrpSpPr>
        <p:grpSpPr>
          <a:xfrm>
            <a:off x="5426718" y="1301897"/>
            <a:ext cx="2334652" cy="617839"/>
            <a:chOff x="5880170" y="1373333"/>
            <a:chExt cx="2073006" cy="617839"/>
          </a:xfrm>
        </p:grpSpPr>
        <p:sp>
          <p:nvSpPr>
            <p:cNvPr id="13" name="Parallelogram 10"/>
            <p:cNvSpPr/>
            <p:nvPr/>
          </p:nvSpPr>
          <p:spPr>
            <a:xfrm flipV="1">
              <a:off x="5880170" y="1373333"/>
              <a:ext cx="2073006" cy="617839"/>
            </a:xfrm>
            <a:prstGeom prst="parallelogram">
              <a:avLst>
                <a:gd name="adj" fmla="val 56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6273126" y="1405253"/>
              <a:ext cx="1351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Design Validation</a:t>
              </a:r>
              <a:endParaRPr lang="en-GB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5" name="Parallelogram 13"/>
          <p:cNvSpPr/>
          <p:nvPr/>
        </p:nvSpPr>
        <p:spPr>
          <a:xfrm>
            <a:off x="3493948" y="2033701"/>
            <a:ext cx="2124757" cy="639795"/>
          </a:xfrm>
          <a:prstGeom prst="parallelogram">
            <a:avLst>
              <a:gd name="adj" fmla="val 5587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400" dirty="0">
                <a:latin typeface="微軟正黑體" pitchFamily="34" charset="-120"/>
                <a:ea typeface="微軟正黑體" pitchFamily="34" charset="-120"/>
              </a:rPr>
              <a:t>Mechanical</a:t>
            </a:r>
          </a:p>
          <a:p>
            <a:pPr algn="ctr" defTabSz="914377"/>
            <a:r>
              <a:rPr lang="en-US" sz="1400" dirty="0">
                <a:latin typeface="微軟正黑體" pitchFamily="34" charset="-120"/>
                <a:ea typeface="微軟正黑體" pitchFamily="34" charset="-120"/>
              </a:rPr>
              <a:t>Design</a:t>
            </a:r>
            <a:endParaRPr lang="en-GB" sz="14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6" name="Group 38"/>
          <p:cNvGrpSpPr/>
          <p:nvPr/>
        </p:nvGrpSpPr>
        <p:grpSpPr>
          <a:xfrm>
            <a:off x="3493948" y="1314251"/>
            <a:ext cx="2124757" cy="617839"/>
            <a:chOff x="3454126" y="1385686"/>
            <a:chExt cx="2670250" cy="617839"/>
          </a:xfrm>
        </p:grpSpPr>
        <p:sp>
          <p:nvSpPr>
            <p:cNvPr id="17" name="Parallelogram 14"/>
            <p:cNvSpPr/>
            <p:nvPr/>
          </p:nvSpPr>
          <p:spPr>
            <a:xfrm flipV="1">
              <a:off x="3454126" y="1385686"/>
              <a:ext cx="2670250" cy="617839"/>
            </a:xfrm>
            <a:prstGeom prst="parallelogram">
              <a:avLst>
                <a:gd name="adj" fmla="val 56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TextBox 15"/>
            <p:cNvSpPr txBox="1"/>
            <p:nvPr/>
          </p:nvSpPr>
          <p:spPr>
            <a:xfrm>
              <a:off x="3752075" y="1434739"/>
              <a:ext cx="20621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Electrical </a:t>
              </a:r>
            </a:p>
            <a:p>
              <a:pPr algn="ctr" defTabSz="914377"/>
              <a:r>
                <a:rPr lang="en-US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Design</a:t>
              </a:r>
              <a:endParaRPr lang="en-GB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9" name="TextBox 17"/>
          <p:cNvSpPr txBox="1"/>
          <p:nvPr/>
        </p:nvSpPr>
        <p:spPr>
          <a:xfrm>
            <a:off x="2560449" y="1009456"/>
            <a:ext cx="2869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400" dirty="0">
                <a:solidFill>
                  <a:srgbClr val="FFFFFF">
                    <a:lumMod val="65000"/>
                  </a:srgbClr>
                </a:solidFill>
                <a:latin typeface="Arial Narrow"/>
                <a:ea typeface="Microsoft YaHei" panose="020B0503020204020204" pitchFamily="34" charset="-122"/>
              </a:rPr>
              <a:t>Normal</a:t>
            </a:r>
            <a:endParaRPr lang="en-GB" sz="1400" dirty="0">
              <a:solidFill>
                <a:schemeClr val="bg1">
                  <a:lumMod val="65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20" name="Pentagon 18"/>
          <p:cNvSpPr/>
          <p:nvPr/>
        </p:nvSpPr>
        <p:spPr>
          <a:xfrm>
            <a:off x="2654047" y="3520665"/>
            <a:ext cx="1271831" cy="2078108"/>
          </a:xfrm>
          <a:prstGeom prst="homePlate">
            <a:avLst>
              <a:gd name="adj" fmla="val 41114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altLang="zh-TW" sz="1333" dirty="0">
                <a:latin typeface="微軟正黑體" pitchFamily="34" charset="-120"/>
                <a:ea typeface="微軟正黑體" pitchFamily="34" charset="-120"/>
              </a:rPr>
              <a:t>Concepts</a:t>
            </a:r>
            <a:endParaRPr lang="en-GB" sz="1333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Parallelogram 19"/>
          <p:cNvSpPr/>
          <p:nvPr/>
        </p:nvSpPr>
        <p:spPr>
          <a:xfrm>
            <a:off x="3568687" y="5190369"/>
            <a:ext cx="2286016" cy="404336"/>
          </a:xfrm>
          <a:prstGeom prst="parallelogram">
            <a:avLst>
              <a:gd name="adj" fmla="val 45786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Technical</a:t>
            </a:r>
          </a:p>
          <a:p>
            <a:pPr algn="ctr" defTabSz="914377"/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Communication</a:t>
            </a:r>
            <a:endParaRPr lang="en-GB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Parallelogram 20"/>
          <p:cNvSpPr/>
          <p:nvPr/>
        </p:nvSpPr>
        <p:spPr>
          <a:xfrm>
            <a:off x="3783001" y="4655469"/>
            <a:ext cx="2286016" cy="439172"/>
          </a:xfrm>
          <a:prstGeom prst="parallelogram">
            <a:avLst>
              <a:gd name="adj" fmla="val 4343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4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Design Validation</a:t>
            </a:r>
            <a:endParaRPr lang="en-GB" altLang="zh-TW" sz="1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Chevron 21"/>
          <p:cNvSpPr/>
          <p:nvPr/>
        </p:nvSpPr>
        <p:spPr>
          <a:xfrm>
            <a:off x="5674863" y="3535101"/>
            <a:ext cx="2266347" cy="2084163"/>
          </a:xfrm>
          <a:prstGeom prst="chevron">
            <a:avLst>
              <a:gd name="adj" fmla="val 2797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4700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933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Manufacturing</a:t>
            </a:r>
            <a:endParaRPr lang="en-GB" sz="933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4" name="Group 1"/>
          <p:cNvGrpSpPr/>
          <p:nvPr/>
        </p:nvGrpSpPr>
        <p:grpSpPr>
          <a:xfrm>
            <a:off x="3568687" y="3523005"/>
            <a:ext cx="2502007" cy="926756"/>
            <a:chOff x="2897693" y="3511744"/>
            <a:chExt cx="2964331" cy="926756"/>
          </a:xfrm>
        </p:grpSpPr>
        <p:sp>
          <p:nvSpPr>
            <p:cNvPr id="25" name="Parallelogram 23"/>
            <p:cNvSpPr/>
            <p:nvPr/>
          </p:nvSpPr>
          <p:spPr>
            <a:xfrm flipV="1">
              <a:off x="2897693" y="3511744"/>
              <a:ext cx="2964331" cy="926756"/>
            </a:xfrm>
            <a:prstGeom prst="parallelogram">
              <a:avLst>
                <a:gd name="adj" fmla="val 42937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TextBox 24"/>
            <p:cNvSpPr txBox="1"/>
            <p:nvPr/>
          </p:nvSpPr>
          <p:spPr>
            <a:xfrm>
              <a:off x="3216516" y="3637645"/>
              <a:ext cx="25114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TW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Integrated Electrical and Mechanical Design</a:t>
              </a:r>
              <a:endParaRPr lang="en-GB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V="1">
            <a:off x="7761370" y="3055280"/>
            <a:ext cx="3708" cy="300600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1"/>
          <p:cNvSpPr/>
          <p:nvPr/>
        </p:nvSpPr>
        <p:spPr>
          <a:xfrm flipH="1">
            <a:off x="2036569" y="1028533"/>
            <a:ext cx="8064897" cy="18648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a typeface="Microsoft YaHei" panose="020B0503020204020204" pitchFamily="34" charset="-122"/>
            </a:endParaRPr>
          </a:p>
        </p:txBody>
      </p:sp>
      <p:cxnSp>
        <p:nvCxnSpPr>
          <p:cNvPr id="29" name="Straight Connector 32"/>
          <p:cNvCxnSpPr/>
          <p:nvPr/>
        </p:nvCxnSpPr>
        <p:spPr>
          <a:xfrm flipV="1">
            <a:off x="9673345" y="3067523"/>
            <a:ext cx="3708" cy="300600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eft Arrow 35"/>
          <p:cNvSpPr/>
          <p:nvPr/>
        </p:nvSpPr>
        <p:spPr>
          <a:xfrm>
            <a:off x="7769228" y="3451564"/>
            <a:ext cx="1849528" cy="914400"/>
          </a:xfrm>
          <a:prstGeom prst="leftArrow">
            <a:avLst>
              <a:gd name="adj1" fmla="val 69975"/>
              <a:gd name="adj2" fmla="val 27724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77"/>
            <a:r>
              <a:rPr lang="en-US" altLang="zh-TW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Time, Cost, Quality</a:t>
            </a:r>
            <a:endParaRPr lang="en-GB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Left Arrow 36"/>
          <p:cNvSpPr/>
          <p:nvPr/>
        </p:nvSpPr>
        <p:spPr>
          <a:xfrm>
            <a:off x="7769228" y="4823165"/>
            <a:ext cx="1849528" cy="914400"/>
          </a:xfrm>
          <a:prstGeom prst="leftArrow">
            <a:avLst>
              <a:gd name="adj1" fmla="val 69975"/>
              <a:gd name="adj2" fmla="val 27724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77"/>
            <a:r>
              <a:rPr lang="en-US" altLang="zh-TW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Innovation</a:t>
            </a:r>
            <a:endParaRPr lang="en-GB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1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36759 L -1.66667E-6 -4.81481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836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-0.2824 L -2.5E-6 0.001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1419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45 -0.45864 L -3.05556E-6 -0.0027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227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26 -0.43734 L 1.66667E-6 -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22" y="2185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7 -0.36388 L -3.33333E-6 -3.95062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817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01 -0.00957 L 0.00243 -0.0095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8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3DS_PPTX_Blue_Template_06_2015">
  <a:themeElements>
    <a:clrScheme name="3DS">
      <a:dk1>
        <a:srgbClr val="005386"/>
      </a:dk1>
      <a:lt1>
        <a:srgbClr val="FFFFFF"/>
      </a:lt1>
      <a:dk2>
        <a:srgbClr val="001871"/>
      </a:dk2>
      <a:lt2>
        <a:srgbClr val="DA291C"/>
      </a:lt2>
      <a:accent1>
        <a:srgbClr val="0B3F77"/>
      </a:accent1>
      <a:accent2>
        <a:srgbClr val="00B2A9"/>
      </a:accent2>
      <a:accent3>
        <a:srgbClr val="E1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3DS">
      <a:majorFont>
        <a:latin typeface="3ds SemiBold"/>
        <a:ea typeface=""/>
        <a:cs typeface=""/>
      </a:majorFont>
      <a:minorFont>
        <a:latin typeface="3d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S_PPTX_Corp + Brand_Template_06_2015.pptx" id="{F2600C52-DB9A-4C10-AE98-F52812B72B4A}" vid="{FAE75A1B-07B7-44EE-BD51-20312090FF7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26667</TotalTime>
  <Words>1131</Words>
  <Application>Microsoft Office PowerPoint</Application>
  <PresentationFormat>寬螢幕</PresentationFormat>
  <Paragraphs>329</Paragraphs>
  <Slides>24</Slides>
  <Notes>14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7" baseType="lpstr">
      <vt:lpstr>Arial Unicode MS</vt:lpstr>
      <vt:lpstr>隶书</vt:lpstr>
      <vt:lpstr>微軟正黑體</vt:lpstr>
      <vt:lpstr>Arial</vt:lpstr>
      <vt:lpstr>Arial Narrow</vt:lpstr>
      <vt:lpstr>Calibri</vt:lpstr>
      <vt:lpstr>Century Gothic</vt:lpstr>
      <vt:lpstr>Georgia</vt:lpstr>
      <vt:lpstr>Wingdings</vt:lpstr>
      <vt:lpstr>Wingdings 3</vt:lpstr>
      <vt:lpstr>Office 佈景主題</vt:lpstr>
      <vt:lpstr>3_3DS_PPTX_Blue_Template_06_2015</vt:lpstr>
      <vt:lpstr>Image</vt:lpstr>
      <vt:lpstr>PowerPoint 簡報</vt:lpstr>
      <vt:lpstr>About SolidWizard Tech. Co., Ltd.</vt:lpstr>
      <vt:lpstr>Company history</vt:lpstr>
      <vt:lpstr>Vision</vt:lpstr>
      <vt:lpstr>組織圖</vt:lpstr>
      <vt:lpstr>Major Products</vt:lpstr>
      <vt:lpstr>產品應用</vt:lpstr>
      <vt:lpstr>Business strategy</vt:lpstr>
      <vt:lpstr>Accelerate Development Lifecycle</vt:lpstr>
      <vt:lpstr>SWTC 3D Innovation Developing Platform</vt:lpstr>
      <vt:lpstr>Consultative enterprise digital platform planning</vt:lpstr>
      <vt:lpstr>335 Consultative service</vt:lpstr>
      <vt:lpstr>Maintenance on-time renewal rate</vt:lpstr>
      <vt:lpstr>Efficiency improve -3D Platform consulting service</vt:lpstr>
      <vt:lpstr>PowerPoint 簡報</vt:lpstr>
      <vt:lpstr>Corporate Social Responsibility</vt:lpstr>
      <vt:lpstr>Charity Sponsorship and Employee Marathon</vt:lpstr>
      <vt:lpstr>Operating Results and Prospects</vt:lpstr>
      <vt:lpstr>Operating results of the last two years</vt:lpstr>
      <vt:lpstr>Competitive Advantage</vt:lpstr>
      <vt:lpstr>Future Development</vt:lpstr>
      <vt:lpstr>Future Vision</vt:lpstr>
      <vt:lpstr>Q &amp; A</vt:lpstr>
      <vt:lpstr> ~ Driving design, leading manufacturing ~ </vt:lpstr>
    </vt:vector>
  </TitlesOfParts>
  <Company>Test 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Test User</dc:creator>
  <cp:lastModifiedBy>實威-Orem 張敏慧</cp:lastModifiedBy>
  <cp:revision>1291</cp:revision>
  <dcterms:created xsi:type="dcterms:W3CDTF">2010-08-17T03:18:59Z</dcterms:created>
  <dcterms:modified xsi:type="dcterms:W3CDTF">2022-11-01T09:59:32Z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申請人">
    <vt:lpwstr>Neo 施偉朕</vt:lpwstr>
  </property>
  <property fmtid="{D5CDD505-2E9C-101B-9397-08002B2CF9AE}" pid="3" name="Document Number">
    <vt:lpwstr>0003039</vt:lpwstr>
  </property>
</Properties>
</file>